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4" r:id="rId9"/>
    <p:sldId id="265" r:id="rId10"/>
    <p:sldId id="266" r:id="rId11"/>
    <p:sldId id="267" r:id="rId12"/>
    <p:sldId id="268" r:id="rId13"/>
    <p:sldId id="269" r:id="rId14"/>
    <p:sldId id="271"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132" autoAdjust="0"/>
    <p:restoredTop sz="94660"/>
  </p:normalViewPr>
  <p:slideViewPr>
    <p:cSldViewPr snapToGrid="0">
      <p:cViewPr varScale="1">
        <p:scale>
          <a:sx n="72" d="100"/>
          <a:sy n="72" d="100"/>
        </p:scale>
        <p:origin x="57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a:xfrm>
            <a:off x="2416500" y="329307"/>
            <a:ext cx="4973915" cy="309201"/>
          </a:xfrm>
        </p:spPr>
        <p:txBody>
          <a:bodyPr/>
          <a:lstStyle/>
          <a:p>
            <a:endParaRPr lang="en-US" dirty="0"/>
          </a:p>
        </p:txBody>
      </p:sp>
      <p:sp>
        <p:nvSpPr>
          <p:cNvPr id="6" name="Slide Number Placeholder 5"/>
          <p:cNvSpPr>
            <a:spLocks noGrp="1"/>
          </p:cNvSpPr>
          <p:nvPr>
            <p:ph type="sldNum" sz="quarter" idx="12"/>
          </p:nvPr>
        </p:nvSpPr>
        <p:spPr>
          <a:xfrm>
            <a:off x="1437664" y="798973"/>
            <a:ext cx="811019" cy="503578"/>
          </a:xfrm>
        </p:spPr>
        <p:txBody>
          <a:bodyPr/>
          <a:lstStyle/>
          <a:p>
            <a:fld id="{6D22F896-40B5-4ADD-8801-0D06FADFA095}" type="slidenum">
              <a:rPr lang="en-US" dirty="0"/>
              <a:t>‹#›</a:t>
            </a:fld>
            <a:endParaRPr lang="en-US" dirty="0"/>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4/27/2020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4/27/2020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4/27/2020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4/27/2020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fld id="{48A87A34-81AB-432B-8DAE-1953F412C126}" type="datetimeFigureOut">
              <a:rPr lang="en-US" dirty="0"/>
              <a:pPr/>
              <a:t>4/27/2020</a:t>
            </a:fld>
            <a:endParaRPr lang="en-US" dirty="0"/>
          </a:p>
        </p:txBody>
      </p:sp>
      <p:sp>
        <p:nvSpPr>
          <p:cNvPr id="6" name="Footer Placeholder 5"/>
          <p:cNvSpPr>
            <a:spLocks noGrp="1"/>
          </p:cNvSpPr>
          <p:nvPr>
            <p:ph type="ftr" sz="quarter" idx="11"/>
          </p:nvPr>
        </p:nvSpPr>
        <p:spPr>
          <a:xfrm>
            <a:off x="1447382" y="318640"/>
            <a:ext cx="5541004"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4/27/2020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dirty="0"/>
              <a:pPr/>
              <a:t>4/27/2020</a:t>
            </a:fld>
            <a:endParaRPr lang="en-US" dirty="0"/>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dirty="0"/>
              <a:pPr/>
              <a:t>‹#›</a:t>
            </a:fld>
            <a:endParaRPr lang="en-US" dirty="0"/>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g"/><Relationship Id="rId1" Type="http://schemas.openxmlformats.org/officeDocument/2006/relationships/slideLayout" Target="../slideLayouts/slideLayout2.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hyperlink" Target="https://kids.kiddle.co/Folklore" TargetMode="External"/><Relationship Id="rId2" Type="http://schemas.openxmlformats.org/officeDocument/2006/relationships/hyperlink" Target="https://www.ducksters.com/history/islam/"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slide" Target="slide11.xml"/><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 Target="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slideLayout" Target="../slideLayouts/slideLayout7.xml"/><Relationship Id="rId1" Type="http://schemas.openxmlformats.org/officeDocument/2006/relationships/video" Target="https://www.youtube.com/embed/vsHS6lLrrf4"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E6FB5A-DD5C-4E1F-BF2C-55EE21B0227E}"/>
              </a:ext>
            </a:extLst>
          </p:cNvPr>
          <p:cNvSpPr>
            <a:spLocks noGrp="1"/>
          </p:cNvSpPr>
          <p:nvPr>
            <p:ph type="ctrTitle"/>
          </p:nvPr>
        </p:nvSpPr>
        <p:spPr>
          <a:xfrm>
            <a:off x="2417779" y="989773"/>
            <a:ext cx="8637073" cy="2541431"/>
          </a:xfrm>
        </p:spPr>
        <p:txBody>
          <a:bodyPr>
            <a:normAutofit fontScale="90000"/>
          </a:bodyPr>
          <a:lstStyle/>
          <a:p>
            <a:r>
              <a:rPr lang="en-GB" dirty="0"/>
              <a:t>Can I recognise stories from a different culture and time?</a:t>
            </a:r>
          </a:p>
        </p:txBody>
      </p:sp>
      <p:sp>
        <p:nvSpPr>
          <p:cNvPr id="3" name="Subtitle 2">
            <a:extLst>
              <a:ext uri="{FF2B5EF4-FFF2-40B4-BE49-F238E27FC236}">
                <a16:creationId xmlns:a16="http://schemas.microsoft.com/office/drawing/2014/main" id="{B8849EFE-FB7E-4E2A-B1CF-B097524856C4}"/>
              </a:ext>
            </a:extLst>
          </p:cNvPr>
          <p:cNvSpPr>
            <a:spLocks noGrp="1"/>
          </p:cNvSpPr>
          <p:nvPr>
            <p:ph type="subTitle" idx="1"/>
          </p:nvPr>
        </p:nvSpPr>
        <p:spPr/>
        <p:txBody>
          <a:bodyPr/>
          <a:lstStyle/>
          <a:p>
            <a:r>
              <a:rPr lang="en-GB" dirty="0"/>
              <a:t>Lesson 5</a:t>
            </a:r>
          </a:p>
        </p:txBody>
      </p:sp>
    </p:spTree>
    <p:extLst>
      <p:ext uri="{BB962C8B-B14F-4D97-AF65-F5344CB8AC3E}">
        <p14:creationId xmlns:p14="http://schemas.microsoft.com/office/powerpoint/2010/main" val="4176870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6870151-9189-4C3A-8379-EF3D95827A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CA78AF67-A38B-4400-B952-3F0E3A25FCE6}"/>
              </a:ext>
            </a:extLst>
          </p:cNvPr>
          <p:cNvPicPr>
            <a:picLocks noChangeAspect="1"/>
          </p:cNvPicPr>
          <p:nvPr/>
        </p:nvPicPr>
        <p:blipFill rotWithShape="1">
          <a:blip r:embed="rId2">
            <a:alphaModFix amt="50000"/>
            <a:extLst/>
          </a:blip>
          <a:srcRect t="7471" r="-1" b="8257"/>
          <a:stretch/>
        </p:blipFill>
        <p:spPr>
          <a:xfrm>
            <a:off x="305" y="10"/>
            <a:ext cx="12191695" cy="6857990"/>
          </a:xfrm>
          <a:prstGeom prst="rect">
            <a:avLst/>
          </a:prstGeom>
        </p:spPr>
      </p:pic>
      <p:sp>
        <p:nvSpPr>
          <p:cNvPr id="11" name="Slide Number Placeholder 7">
            <a:extLst>
              <a:ext uri="{FF2B5EF4-FFF2-40B4-BE49-F238E27FC236}">
                <a16:creationId xmlns:a16="http://schemas.microsoft.com/office/drawing/2014/main" id="{123EA69C-102A-4DD0-9547-05DCD271D159}"/>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12301" y="443732"/>
            <a:ext cx="811019" cy="503578"/>
          </a:xfrm>
          <a:prstGeom prst="rect">
            <a:avLst/>
          </a:prstGeom>
        </p:spPr>
        <p:txBody>
          <a:bodyPr vert="horz" lIns="91440" tIns="45720" rIns="91440" bIns="45720" rtlCol="0" anchor="t"/>
          <a:lstStyle>
            <a:defPPr>
              <a:defRPr lang="en-US"/>
            </a:defPPr>
            <a:lvl1pPr marL="0" algn="r" defTabSz="457200" rtl="0" eaLnBrk="1" latinLnBrk="0" hangingPunct="1">
              <a:defRPr sz="2800" kern="1200">
                <a:solidFill>
                  <a:schemeClr val="accent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p>
        </p:txBody>
      </p:sp>
      <p:sp>
        <p:nvSpPr>
          <p:cNvPr id="13" name="Footer Placeholder 6">
            <a:extLst>
              <a:ext uri="{FF2B5EF4-FFF2-40B4-BE49-F238E27FC236}">
                <a16:creationId xmlns:a16="http://schemas.microsoft.com/office/drawing/2014/main" id="{6A862265-5CA3-4C40-8582-7534C3B03C2A}"/>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76636" y="540921"/>
            <a:ext cx="4973915" cy="309201"/>
          </a:xfrm>
          <a:prstGeom prst="rect">
            <a:avLst/>
          </a:prstGeom>
        </p:spPr>
        <p:txBody>
          <a:bodyPr vert="horz" lIns="91440" tIns="45720" rIns="91440" bIns="45720" rtlCol="0" anchor="ctr"/>
          <a:lstStyle>
            <a:defPPr>
              <a:defRPr lang="en-US"/>
            </a:defPPr>
            <a:lvl1pPr marL="0" algn="l"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
        <p:nvSpPr>
          <p:cNvPr id="15" name="Rectangle 14">
            <a:extLst>
              <a:ext uri="{FF2B5EF4-FFF2-40B4-BE49-F238E27FC236}">
                <a16:creationId xmlns:a16="http://schemas.microsoft.com/office/drawing/2014/main" id="{600EF80B-0391-4082-9AF5-F15B091B4C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193800"/>
            <a:ext cx="12192000" cy="5664199"/>
          </a:xfrm>
          <a:prstGeom prst="rect">
            <a:avLst/>
          </a:prstGeom>
          <a:gradFill flip="none" rotWithShape="1">
            <a:gsLst>
              <a:gs pos="0">
                <a:schemeClr val="bg2">
                  <a:lumMod val="87000"/>
                  <a:alpha val="4000"/>
                </a:schemeClr>
              </a:gs>
              <a:gs pos="100000">
                <a:schemeClr val="bg2">
                  <a:lumMod val="95000"/>
                  <a:lumOff val="500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dirty="0"/>
          </a:p>
        </p:txBody>
      </p:sp>
      <p:sp>
        <p:nvSpPr>
          <p:cNvPr id="2" name="Title 1">
            <a:extLst>
              <a:ext uri="{FF2B5EF4-FFF2-40B4-BE49-F238E27FC236}">
                <a16:creationId xmlns:a16="http://schemas.microsoft.com/office/drawing/2014/main" id="{AEA59A1A-C335-4F5D-90A6-9991AE23038A}"/>
              </a:ext>
            </a:extLst>
          </p:cNvPr>
          <p:cNvSpPr>
            <a:spLocks noGrp="1"/>
          </p:cNvSpPr>
          <p:nvPr>
            <p:ph type="title"/>
          </p:nvPr>
        </p:nvSpPr>
        <p:spPr>
          <a:xfrm>
            <a:off x="1130271" y="1193800"/>
            <a:ext cx="3193050" cy="4699000"/>
          </a:xfrm>
        </p:spPr>
        <p:txBody>
          <a:bodyPr anchor="ctr">
            <a:normAutofit/>
          </a:bodyPr>
          <a:lstStyle/>
          <a:p>
            <a:r>
              <a:rPr lang="en-GB" dirty="0"/>
              <a:t>Ali baba and the forty thieves</a:t>
            </a:r>
          </a:p>
        </p:txBody>
      </p:sp>
      <p:cxnSp>
        <p:nvCxnSpPr>
          <p:cNvPr id="17" name="Straight Connector 16">
            <a:extLst>
              <a:ext uri="{FF2B5EF4-FFF2-40B4-BE49-F238E27FC236}">
                <a16:creationId xmlns:a16="http://schemas.microsoft.com/office/drawing/2014/main" id="{D33AC32D-5F44-45F7-A0BD-7C11A86BED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600200"/>
            <a:ext cx="0" cy="3657600"/>
          </a:xfrm>
          <a:prstGeom prst="line">
            <a:avLst/>
          </a:prstGeom>
          <a:ln w="31750">
            <a:solidFill>
              <a:schemeClr val="tx1">
                <a:alpha val="80000"/>
              </a:schemeClr>
            </a:solidFill>
          </a:ln>
        </p:spPr>
        <p:style>
          <a:lnRef idx="1">
            <a:schemeClr val="accent1"/>
          </a:lnRef>
          <a:fillRef idx="0">
            <a:schemeClr val="accent1"/>
          </a:fillRef>
          <a:effectRef idx="0">
            <a:schemeClr val="accent1"/>
          </a:effectRef>
          <a:fontRef idx="minor">
            <a:schemeClr val="tx1"/>
          </a:fontRef>
        </p:style>
      </p:cxnSp>
      <p:sp>
        <p:nvSpPr>
          <p:cNvPr id="3" name="Content Placeholder 2">
            <a:extLst>
              <a:ext uri="{FF2B5EF4-FFF2-40B4-BE49-F238E27FC236}">
                <a16:creationId xmlns:a16="http://schemas.microsoft.com/office/drawing/2014/main" id="{D1BDCC96-A43E-4ADB-A8D4-2B193E467566}"/>
              </a:ext>
            </a:extLst>
          </p:cNvPr>
          <p:cNvSpPr>
            <a:spLocks noGrp="1"/>
          </p:cNvSpPr>
          <p:nvPr>
            <p:ph idx="1"/>
          </p:nvPr>
        </p:nvSpPr>
        <p:spPr>
          <a:xfrm>
            <a:off x="4976636" y="1193800"/>
            <a:ext cx="6085091" cy="4699000"/>
          </a:xfrm>
        </p:spPr>
        <p:txBody>
          <a:bodyPr anchor="ctr">
            <a:normAutofit/>
          </a:bodyPr>
          <a:lstStyle/>
          <a:p>
            <a:r>
              <a:rPr lang="en-GB" dirty="0"/>
              <a:t>This is a tale from the gulf region.</a:t>
            </a:r>
          </a:p>
          <a:p>
            <a:r>
              <a:rPr lang="en-GB" dirty="0"/>
              <a:t>It’s a famous story from Persia of how </a:t>
            </a:r>
            <a:r>
              <a:rPr lang="en-GB" b="1" dirty="0"/>
              <a:t>Ali Baba</a:t>
            </a:r>
            <a:r>
              <a:rPr lang="en-GB" dirty="0"/>
              <a:t> outwitted a band of robbers with a little help from the clever slave-girl, </a:t>
            </a:r>
            <a:r>
              <a:rPr lang="en-GB" dirty="0" err="1"/>
              <a:t>Morgianna</a:t>
            </a:r>
            <a:r>
              <a:rPr lang="en-GB" dirty="0"/>
              <a:t>.</a:t>
            </a:r>
          </a:p>
        </p:txBody>
      </p:sp>
      <p:sp>
        <p:nvSpPr>
          <p:cNvPr id="19" name="Date Placeholder 1">
            <a:extLst>
              <a:ext uri="{FF2B5EF4-FFF2-40B4-BE49-F238E27FC236}">
                <a16:creationId xmlns:a16="http://schemas.microsoft.com/office/drawing/2014/main" id="{3FBF03E8-C602-4192-9C52-F84B29FDCC88}"/>
              </a:ext>
              <a:ext uri="{C183D7F6-B498-43B3-948B-1728B52AA6E4}">
                <adec:decorative xmlns:adec="http://schemas.microsoft.com/office/drawing/2017/decorative" val="1"/>
              </a:ext>
            </a:extLst>
          </p:cNvPr>
          <p:cNvSpPr txBox="1">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723229" y="6007878"/>
            <a:ext cx="3500715" cy="309201"/>
          </a:xfrm>
          <a:prstGeom prst="rect">
            <a:avLst/>
          </a:prstGeom>
        </p:spPr>
        <p:txBody>
          <a:bodyPr vert="horz" lIns="91440" tIns="45720" rIns="91440" bIns="45720" rtlCol="0" anchor="ctr"/>
          <a:lstStyle>
            <a:defPPr>
              <a:defRPr lang="en-US"/>
            </a:defPPr>
            <a:lvl1pPr marL="0" algn="r" defTabSz="457200" rtl="0" eaLnBrk="1" latinLnBrk="0" hangingPunct="1">
              <a:defRPr sz="1200" kern="1200">
                <a:solidFill>
                  <a:schemeClr val="tx1">
                    <a:tint val="75000"/>
                  </a:schemeClr>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endParaRPr lang="en-US" dirty="0">
              <a:solidFill>
                <a:schemeClr val="tx1"/>
              </a:solidFill>
            </a:endParaRPr>
          </a:p>
        </p:txBody>
      </p:sp>
    </p:spTree>
    <p:extLst>
      <p:ext uri="{BB962C8B-B14F-4D97-AF65-F5344CB8AC3E}">
        <p14:creationId xmlns:p14="http://schemas.microsoft.com/office/powerpoint/2010/main" val="72991814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021A4066-B261-49FE-952E-A0FE3EE75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0" name="Straight Connector 29">
            <a:extLst>
              <a:ext uri="{FF2B5EF4-FFF2-40B4-BE49-F238E27FC236}">
                <a16:creationId xmlns:a16="http://schemas.microsoft.com/office/drawing/2014/main" id="{381B4579-E2EA-4BD7-94FF-0A0BEE135C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CE0E63B6-DE5D-486E-A6F0-F1AF6F5A9C64}"/>
              </a:ext>
            </a:extLst>
          </p:cNvPr>
          <p:cNvSpPr>
            <a:spLocks noGrp="1"/>
          </p:cNvSpPr>
          <p:nvPr>
            <p:ph type="title"/>
          </p:nvPr>
        </p:nvSpPr>
        <p:spPr>
          <a:xfrm>
            <a:off x="1451580" y="804520"/>
            <a:ext cx="3530157" cy="1049235"/>
          </a:xfrm>
        </p:spPr>
        <p:txBody>
          <a:bodyPr>
            <a:normAutofit/>
          </a:bodyPr>
          <a:lstStyle/>
          <a:p>
            <a:r>
              <a:rPr lang="en-GB" sz="1000" dirty="0"/>
              <a:t>Ali baba and the forty thieves</a:t>
            </a:r>
          </a:p>
        </p:txBody>
      </p:sp>
      <p:sp>
        <p:nvSpPr>
          <p:cNvPr id="32" name="Rectangle 31">
            <a:extLst>
              <a:ext uri="{FF2B5EF4-FFF2-40B4-BE49-F238E27FC236}">
                <a16:creationId xmlns:a16="http://schemas.microsoft.com/office/drawing/2014/main" id="{81958111-BC13-4D45-AB27-0C2C83F9BA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25" name="Content Placeholder 24">
            <a:extLst>
              <a:ext uri="{FF2B5EF4-FFF2-40B4-BE49-F238E27FC236}">
                <a16:creationId xmlns:a16="http://schemas.microsoft.com/office/drawing/2014/main" id="{37E56642-200A-4136-92D4-95BBBD4E1C1D}"/>
              </a:ext>
            </a:extLst>
          </p:cNvPr>
          <p:cNvSpPr>
            <a:spLocks noGrp="1"/>
          </p:cNvSpPr>
          <p:nvPr>
            <p:ph idx="1"/>
          </p:nvPr>
        </p:nvSpPr>
        <p:spPr>
          <a:xfrm>
            <a:off x="1451581" y="2015732"/>
            <a:ext cx="3526523" cy="3450613"/>
          </a:xfrm>
        </p:spPr>
        <p:txBody>
          <a:bodyPr>
            <a:normAutofit/>
          </a:bodyPr>
          <a:lstStyle/>
          <a:p>
            <a:pPr marL="0" indent="0">
              <a:buNone/>
            </a:pPr>
            <a:r>
              <a:rPr lang="en-GB" dirty="0"/>
              <a:t>Ali Baba and </a:t>
            </a:r>
            <a:r>
              <a:rPr lang="en-GB" dirty="0" err="1"/>
              <a:t>Cassim</a:t>
            </a:r>
            <a:r>
              <a:rPr lang="en-GB" dirty="0"/>
              <a:t> were two brothers.</a:t>
            </a:r>
            <a:br>
              <a:rPr lang="en-GB" dirty="0"/>
            </a:br>
            <a:r>
              <a:rPr lang="en-GB" dirty="0" err="1"/>
              <a:t>Cassim</a:t>
            </a:r>
            <a:r>
              <a:rPr lang="en-GB" dirty="0"/>
              <a:t> was rich and lived in wealth and plenty.</a:t>
            </a:r>
            <a:br>
              <a:rPr lang="en-GB" dirty="0"/>
            </a:br>
            <a:r>
              <a:rPr lang="en-GB" dirty="0"/>
              <a:t>Ali Baba was a woodcutter, struggling to make a living.</a:t>
            </a:r>
            <a:br>
              <a:rPr lang="en-GB" dirty="0"/>
            </a:br>
            <a:r>
              <a:rPr lang="en-GB" dirty="0"/>
              <a:t>He and his wife and children were very poor.</a:t>
            </a:r>
            <a:br>
              <a:rPr lang="en-GB" dirty="0"/>
            </a:br>
            <a:endParaRPr lang="en-US" dirty="0"/>
          </a:p>
        </p:txBody>
      </p:sp>
      <p:grpSp>
        <p:nvGrpSpPr>
          <p:cNvPr id="34" name="Group 33">
            <a:extLst>
              <a:ext uri="{FF2B5EF4-FFF2-40B4-BE49-F238E27FC236}">
                <a16:creationId xmlns:a16="http://schemas.microsoft.com/office/drawing/2014/main" id="{82188758-E18A-4CE5-9D03-F4BF5D887C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35" name="Rectangle 34">
              <a:extLst>
                <a:ext uri="{FF2B5EF4-FFF2-40B4-BE49-F238E27FC236}">
                  <a16:creationId xmlns:a16="http://schemas.microsoft.com/office/drawing/2014/main" id="{821513DD-C15F-4381-AEA6-ED9E5E218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CED2DE01-7F43-4858-85FC-27022DA78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23" name="Content Placeholder 3">
            <a:extLst>
              <a:ext uri="{FF2B5EF4-FFF2-40B4-BE49-F238E27FC236}">
                <a16:creationId xmlns:a16="http://schemas.microsoft.com/office/drawing/2014/main" id="{341BEC36-8120-4269-852E-414B35CE6886}"/>
              </a:ext>
            </a:extLst>
          </p:cNvPr>
          <p:cNvPicPr>
            <a:picLocks noChangeAspect="1"/>
          </p:cNvPicPr>
          <p:nvPr/>
        </p:nvPicPr>
        <p:blipFill rotWithShape="1">
          <a:blip r:embed="rId2"/>
          <a:srcRect r="20808" b="-1"/>
          <a:stretch/>
        </p:blipFill>
        <p:spPr>
          <a:xfrm>
            <a:off x="6093926" y="1116345"/>
            <a:ext cx="4821551" cy="3866172"/>
          </a:xfrm>
          <a:prstGeom prst="rect">
            <a:avLst/>
          </a:prstGeom>
        </p:spPr>
      </p:pic>
      <p:pic>
        <p:nvPicPr>
          <p:cNvPr id="38" name="Picture 37">
            <a:extLst>
              <a:ext uri="{FF2B5EF4-FFF2-40B4-BE49-F238E27FC236}">
                <a16:creationId xmlns:a16="http://schemas.microsoft.com/office/drawing/2014/main" id="{D42F4933-2ECF-4EE5-BCE4-F19E3CA609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40" name="Straight Connector 39">
            <a:extLst>
              <a:ext uri="{FF2B5EF4-FFF2-40B4-BE49-F238E27FC236}">
                <a16:creationId xmlns:a16="http://schemas.microsoft.com/office/drawing/2014/main" id="{C6FAC23C-014D-4AC5-AD1B-36F7D0E7EF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57387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21A4066-B261-49FE-952E-A0FE3EE75C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381B4579-E2EA-4BD7-94FF-0A0BEE135C6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53896" y="1847088"/>
            <a:ext cx="3530885"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66625941-1B01-470B-A3CD-AEAEC106AE26}"/>
              </a:ext>
            </a:extLst>
          </p:cNvPr>
          <p:cNvSpPr>
            <a:spLocks noGrp="1"/>
          </p:cNvSpPr>
          <p:nvPr>
            <p:ph type="title"/>
          </p:nvPr>
        </p:nvSpPr>
        <p:spPr>
          <a:xfrm>
            <a:off x="1451580" y="804520"/>
            <a:ext cx="3530157" cy="1049235"/>
          </a:xfrm>
        </p:spPr>
        <p:txBody>
          <a:bodyPr>
            <a:normAutofit/>
          </a:bodyPr>
          <a:lstStyle/>
          <a:p>
            <a:endParaRPr lang="en-GB"/>
          </a:p>
        </p:txBody>
      </p:sp>
      <p:sp>
        <p:nvSpPr>
          <p:cNvPr id="13" name="Rectangle 12">
            <a:extLst>
              <a:ext uri="{FF2B5EF4-FFF2-40B4-BE49-F238E27FC236}">
                <a16:creationId xmlns:a16="http://schemas.microsoft.com/office/drawing/2014/main" id="{81958111-BC13-4D45-AB27-0C2C83F9BA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sp>
        <p:nvSpPr>
          <p:cNvPr id="3" name="Content Placeholder 2">
            <a:extLst>
              <a:ext uri="{FF2B5EF4-FFF2-40B4-BE49-F238E27FC236}">
                <a16:creationId xmlns:a16="http://schemas.microsoft.com/office/drawing/2014/main" id="{FA81B681-14A3-4534-AF97-021EF0FF07B1}"/>
              </a:ext>
            </a:extLst>
          </p:cNvPr>
          <p:cNvSpPr>
            <a:spLocks noGrp="1"/>
          </p:cNvSpPr>
          <p:nvPr>
            <p:ph idx="1"/>
          </p:nvPr>
        </p:nvSpPr>
        <p:spPr>
          <a:xfrm>
            <a:off x="1451581" y="2015732"/>
            <a:ext cx="3526523" cy="3450613"/>
          </a:xfrm>
        </p:spPr>
        <p:txBody>
          <a:bodyPr>
            <a:normAutofit/>
          </a:bodyPr>
          <a:lstStyle/>
          <a:p>
            <a:pPr marL="0" indent="0">
              <a:lnSpc>
                <a:spcPct val="110000"/>
              </a:lnSpc>
              <a:buNone/>
            </a:pPr>
            <a:r>
              <a:rPr lang="en-GB" sz="1700"/>
              <a:t>Ali Baba was in the forest and he saw a troop of robbers. They were riding past carrying bags of silver and gold. Being very frightened he hid behind some rocks on the mountainside. He saw the robbers ride round the mountain towards a sheer cliff face.  Then the leader of the robbers – a tall cunning man - paused the company and shouted at the mountainside:</a:t>
            </a:r>
          </a:p>
          <a:p>
            <a:pPr marL="0" indent="0">
              <a:lnSpc>
                <a:spcPct val="110000"/>
              </a:lnSpc>
              <a:buNone/>
            </a:pPr>
            <a:endParaRPr lang="en-GB" sz="1700"/>
          </a:p>
        </p:txBody>
      </p:sp>
      <p:grpSp>
        <p:nvGrpSpPr>
          <p:cNvPr id="15" name="Group 14">
            <a:extLst>
              <a:ext uri="{FF2B5EF4-FFF2-40B4-BE49-F238E27FC236}">
                <a16:creationId xmlns:a16="http://schemas.microsoft.com/office/drawing/2014/main" id="{82188758-E18A-4CE5-9D03-F4BF5D887C3F}"/>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460131" y="482171"/>
            <a:ext cx="6091791" cy="5149101"/>
            <a:chOff x="5446003" y="583365"/>
            <a:chExt cx="6091790" cy="5181928"/>
          </a:xfrm>
        </p:grpSpPr>
        <p:sp>
          <p:nvSpPr>
            <p:cNvPr id="16" name="Rectangle 15">
              <a:extLst>
                <a:ext uri="{FF2B5EF4-FFF2-40B4-BE49-F238E27FC236}">
                  <a16:creationId xmlns:a16="http://schemas.microsoft.com/office/drawing/2014/main" id="{821513DD-C15F-4381-AEA6-ED9E5E218CA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6003" y="583365"/>
              <a:ext cx="609179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ED2DE01-7F43-4858-85FC-27022DA7812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764828" y="915807"/>
              <a:ext cx="5461779"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05ABA411-344A-45C4-AAD2-7749007E564F}"/>
              </a:ext>
            </a:extLst>
          </p:cNvPr>
          <p:cNvPicPr>
            <a:picLocks noChangeAspect="1"/>
          </p:cNvPicPr>
          <p:nvPr/>
        </p:nvPicPr>
        <p:blipFill rotWithShape="1">
          <a:blip r:embed="rId2"/>
          <a:srcRect l="4718" r="17025"/>
          <a:stretch/>
        </p:blipFill>
        <p:spPr>
          <a:xfrm>
            <a:off x="6093926" y="1116345"/>
            <a:ext cx="4821551" cy="3866172"/>
          </a:xfrm>
          <a:prstGeom prst="rect">
            <a:avLst/>
          </a:prstGeom>
        </p:spPr>
      </p:pic>
      <p:pic>
        <p:nvPicPr>
          <p:cNvPr id="19" name="Picture 18">
            <a:extLst>
              <a:ext uri="{FF2B5EF4-FFF2-40B4-BE49-F238E27FC236}">
                <a16:creationId xmlns:a16="http://schemas.microsoft.com/office/drawing/2014/main" id="{D42F4933-2ECF-4EE5-BCE4-F19E3CA609F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C6FAC23C-014D-4AC5-AD1B-36F7D0E7EF3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359742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5BB14454-D00C-4958-BB39-F5F9F3ACD4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28A657A7-C4E5-425B-98FA-BB817FF7BF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7218029" y="1847088"/>
            <a:ext cx="3520368"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a:extLst>
              <a:ext uri="{FF2B5EF4-FFF2-40B4-BE49-F238E27FC236}">
                <a16:creationId xmlns:a16="http://schemas.microsoft.com/office/drawing/2014/main" id="{2B9D990A-4289-42B3-9281-ADD4ADD24684}"/>
              </a:ext>
            </a:extLst>
          </p:cNvPr>
          <p:cNvSpPr>
            <a:spLocks noGrp="1"/>
          </p:cNvSpPr>
          <p:nvPr>
            <p:ph type="title"/>
          </p:nvPr>
        </p:nvSpPr>
        <p:spPr>
          <a:xfrm>
            <a:off x="7218030" y="804520"/>
            <a:ext cx="3520367" cy="1049235"/>
          </a:xfrm>
        </p:spPr>
        <p:txBody>
          <a:bodyPr>
            <a:normAutofit/>
          </a:bodyPr>
          <a:lstStyle/>
          <a:p>
            <a:endParaRPr lang="en-GB"/>
          </a:p>
        </p:txBody>
      </p:sp>
      <p:sp>
        <p:nvSpPr>
          <p:cNvPr id="13" name="Rectangle 12">
            <a:extLst>
              <a:ext uri="{FF2B5EF4-FFF2-40B4-BE49-F238E27FC236}">
                <a16:creationId xmlns:a16="http://schemas.microsoft.com/office/drawing/2014/main" id="{A1084370-0E70-4003-9787-3490FCC20E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US"/>
          </a:p>
        </p:txBody>
      </p:sp>
      <p:grpSp>
        <p:nvGrpSpPr>
          <p:cNvPr id="15" name="Group 14">
            <a:extLst>
              <a:ext uri="{FF2B5EF4-FFF2-40B4-BE49-F238E27FC236}">
                <a16:creationId xmlns:a16="http://schemas.microsoft.com/office/drawing/2014/main" id="{2B7C66D2-22E8-4E8F-829B-050BFA7C86C5}"/>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32237" y="482171"/>
            <a:ext cx="6104331" cy="5149101"/>
            <a:chOff x="7463259" y="583365"/>
            <a:chExt cx="6104330" cy="5181928"/>
          </a:xfrm>
        </p:grpSpPr>
        <p:sp>
          <p:nvSpPr>
            <p:cNvPr id="16" name="Rectangle 15">
              <a:extLst>
                <a:ext uri="{FF2B5EF4-FFF2-40B4-BE49-F238E27FC236}">
                  <a16:creationId xmlns:a16="http://schemas.microsoft.com/office/drawing/2014/main" id="{F0B78D6F-1F61-4DBB-8F5A-934BB850DD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3259" y="583365"/>
              <a:ext cx="6104330"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3EA261D-1F8C-4BE5-8586-3C1CC5CE80F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776318" y="915807"/>
              <a:ext cx="5471354" cy="4494927"/>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grpSp>
      <p:pic>
        <p:nvPicPr>
          <p:cNvPr id="4" name="Picture 3">
            <a:extLst>
              <a:ext uri="{FF2B5EF4-FFF2-40B4-BE49-F238E27FC236}">
                <a16:creationId xmlns:a16="http://schemas.microsoft.com/office/drawing/2014/main" id="{9BC4ED48-CDE1-40B8-988D-E44DCCF97FDE}"/>
              </a:ext>
            </a:extLst>
          </p:cNvPr>
          <p:cNvPicPr>
            <a:picLocks noChangeAspect="1"/>
          </p:cNvPicPr>
          <p:nvPr/>
        </p:nvPicPr>
        <p:blipFill rotWithShape="1">
          <a:blip r:embed="rId2"/>
          <a:srcRect l="13339" r="8346"/>
          <a:stretch/>
        </p:blipFill>
        <p:spPr>
          <a:xfrm>
            <a:off x="1271223" y="1116345"/>
            <a:ext cx="4825148" cy="3866172"/>
          </a:xfrm>
          <a:prstGeom prst="rect">
            <a:avLst/>
          </a:prstGeom>
        </p:spPr>
      </p:pic>
      <p:sp>
        <p:nvSpPr>
          <p:cNvPr id="3" name="Content Placeholder 2">
            <a:extLst>
              <a:ext uri="{FF2B5EF4-FFF2-40B4-BE49-F238E27FC236}">
                <a16:creationId xmlns:a16="http://schemas.microsoft.com/office/drawing/2014/main" id="{C81E81CC-AC15-4162-9253-EE322CA969B9}"/>
              </a:ext>
            </a:extLst>
          </p:cNvPr>
          <p:cNvSpPr>
            <a:spLocks noGrp="1"/>
          </p:cNvSpPr>
          <p:nvPr>
            <p:ph idx="1"/>
          </p:nvPr>
        </p:nvSpPr>
        <p:spPr>
          <a:xfrm>
            <a:off x="7218029" y="2015732"/>
            <a:ext cx="3520368" cy="3450613"/>
          </a:xfrm>
        </p:spPr>
        <p:txBody>
          <a:bodyPr>
            <a:normAutofit/>
          </a:bodyPr>
          <a:lstStyle/>
          <a:p>
            <a:pPr marL="0" indent="0">
              <a:lnSpc>
                <a:spcPct val="110000"/>
              </a:lnSpc>
              <a:buNone/>
            </a:pPr>
            <a:r>
              <a:rPr lang="en-GB" sz="1600" dirty="0"/>
              <a:t>‘Open Sesame!’ </a:t>
            </a:r>
          </a:p>
          <a:p>
            <a:pPr marL="0" indent="0">
              <a:lnSpc>
                <a:spcPct val="110000"/>
              </a:lnSpc>
              <a:buNone/>
            </a:pPr>
            <a:r>
              <a:rPr lang="en-GB" sz="1600" dirty="0"/>
              <a:t>To Ali Baba’s astonishment the cliff swung open and the entire troop rode into the huge cavern. The mountain shut behind them.   Ali Baba was too scared to move. He stayed hidden behind the rocks.  Finally he saw the troops reappear from the mountain.  The robbers scattered and galloped off through the forest.   Ali Baba waited, then he approached the cliff face…..</a:t>
            </a:r>
          </a:p>
          <a:p>
            <a:pPr marL="0" indent="0">
              <a:lnSpc>
                <a:spcPct val="110000"/>
              </a:lnSpc>
              <a:buNone/>
            </a:pPr>
            <a:endParaRPr lang="en-GB" sz="1600" dirty="0"/>
          </a:p>
          <a:p>
            <a:pPr marL="0" indent="0">
              <a:lnSpc>
                <a:spcPct val="110000"/>
              </a:lnSpc>
              <a:buNone/>
            </a:pPr>
            <a:endParaRPr lang="en-GB" sz="1600" dirty="0"/>
          </a:p>
        </p:txBody>
      </p:sp>
      <p:pic>
        <p:nvPicPr>
          <p:cNvPr id="19" name="Picture 18">
            <a:extLst>
              <a:ext uri="{FF2B5EF4-FFF2-40B4-BE49-F238E27FC236}">
                <a16:creationId xmlns:a16="http://schemas.microsoft.com/office/drawing/2014/main" id="{3635D2BC-4EDA-4A3E-83BF-035608099BD5}"/>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21" name="Straight Connector 20">
            <a:extLst>
              <a:ext uri="{FF2B5EF4-FFF2-40B4-BE49-F238E27FC236}">
                <a16:creationId xmlns:a16="http://schemas.microsoft.com/office/drawing/2014/main" id="{A3C86EB9-7FA9-42F7-B348-A7FD17436A94}"/>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364460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88AE868-8FBF-4F53-9F07-75C52D878F1F}"/>
              </a:ext>
            </a:extLst>
          </p:cNvPr>
          <p:cNvSpPr>
            <a:spLocks noGrp="1"/>
          </p:cNvSpPr>
          <p:nvPr>
            <p:ph type="title"/>
          </p:nvPr>
        </p:nvSpPr>
        <p:spPr/>
        <p:txBody>
          <a:bodyPr/>
          <a:lstStyle/>
          <a:p>
            <a:r>
              <a:rPr lang="en-GB" dirty="0"/>
              <a:t>What will happen next?</a:t>
            </a:r>
          </a:p>
        </p:txBody>
      </p:sp>
      <p:sp>
        <p:nvSpPr>
          <p:cNvPr id="6" name="Text Placeholder 5">
            <a:extLst>
              <a:ext uri="{FF2B5EF4-FFF2-40B4-BE49-F238E27FC236}">
                <a16:creationId xmlns:a16="http://schemas.microsoft.com/office/drawing/2014/main" id="{7E9077F4-E432-4E8C-A364-1209F4869378}"/>
              </a:ext>
            </a:extLst>
          </p:cNvPr>
          <p:cNvSpPr>
            <a:spLocks noGrp="1"/>
          </p:cNvSpPr>
          <p:nvPr>
            <p:ph idx="1"/>
          </p:nvPr>
        </p:nvSpPr>
        <p:spPr/>
        <p:txBody>
          <a:bodyPr>
            <a:normAutofit fontScale="85000" lnSpcReduction="20000"/>
          </a:bodyPr>
          <a:lstStyle/>
          <a:p>
            <a:r>
              <a:rPr lang="en-GB" sz="3600" dirty="0"/>
              <a:t>Will he follow the robbers into the mountain?</a:t>
            </a:r>
          </a:p>
          <a:p>
            <a:r>
              <a:rPr lang="en-GB" sz="3600" dirty="0"/>
              <a:t>Will he go and call for help?</a:t>
            </a:r>
          </a:p>
          <a:p>
            <a:r>
              <a:rPr lang="en-GB" sz="3600" dirty="0"/>
              <a:t>Will someone find him?</a:t>
            </a:r>
          </a:p>
          <a:p>
            <a:pPr marL="0" indent="0">
              <a:buNone/>
            </a:pPr>
            <a:r>
              <a:rPr lang="en-GB" sz="3600" dirty="0"/>
              <a:t>Can you make a prediction and write it down? </a:t>
            </a:r>
          </a:p>
          <a:p>
            <a:pPr marL="0" indent="0">
              <a:buNone/>
            </a:pPr>
            <a:r>
              <a:rPr lang="en-GB" sz="3600" dirty="0"/>
              <a:t>Can you explain, based on what you have read so far, why you have predicted this?</a:t>
            </a:r>
          </a:p>
        </p:txBody>
      </p:sp>
    </p:spTree>
    <p:extLst>
      <p:ext uri="{BB962C8B-B14F-4D97-AF65-F5344CB8AC3E}">
        <p14:creationId xmlns:p14="http://schemas.microsoft.com/office/powerpoint/2010/main" val="42324666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circle(in)">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circle(in)">
                                      <p:cBhvr>
                                        <p:cTn id="12" dur="2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circle(in)">
                                      <p:cBhvr>
                                        <p:cTn id="17" dur="2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circle(in)">
                                      <p:cBhvr>
                                        <p:cTn id="22" dur="20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circle(in)">
                                      <p:cBhvr>
                                        <p:cTn id="27" dur="2000"/>
                                        <p:tgtEl>
                                          <p:spTgt spid="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4BAE6A-C274-4C4C-B21F-0FA704CE77D9}"/>
              </a:ext>
            </a:extLst>
          </p:cNvPr>
          <p:cNvSpPr>
            <a:spLocks noGrp="1"/>
          </p:cNvSpPr>
          <p:nvPr>
            <p:ph type="title"/>
          </p:nvPr>
        </p:nvSpPr>
        <p:spPr/>
        <p:txBody>
          <a:bodyPr/>
          <a:lstStyle/>
          <a:p>
            <a:endParaRPr lang="en-GB"/>
          </a:p>
        </p:txBody>
      </p:sp>
      <p:pic>
        <p:nvPicPr>
          <p:cNvPr id="1026" name="Picture 2" descr="Arabian Nights Full Story - YouTube">
            <a:extLst>
              <a:ext uri="{FF2B5EF4-FFF2-40B4-BE49-F238E27FC236}">
                <a16:creationId xmlns:a16="http://schemas.microsoft.com/office/drawing/2014/main" id="{1614E946-B602-4968-87B5-69BCF742AD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1277" y="1853752"/>
            <a:ext cx="4909625" cy="276166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ales of the Arabian Nights book cover Illustration on Behance">
            <a:extLst>
              <a:ext uri="{FF2B5EF4-FFF2-40B4-BE49-F238E27FC236}">
                <a16:creationId xmlns:a16="http://schemas.microsoft.com/office/drawing/2014/main" id="{83DD0F2F-E8FA-44D5-BD11-B5A71BA7F0B6}"/>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rot="1556896">
            <a:off x="9143877" y="128933"/>
            <a:ext cx="2415149" cy="344963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Tales from the Arabian Nights (Fall River Classics): Richard ...">
            <a:extLst>
              <a:ext uri="{FF2B5EF4-FFF2-40B4-BE49-F238E27FC236}">
                <a16:creationId xmlns:a16="http://schemas.microsoft.com/office/drawing/2014/main" id="{7F93F7F1-AD3F-4E4B-85A1-66C96AC21E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8841868">
            <a:off x="841116" y="131291"/>
            <a:ext cx="2374598" cy="356905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Long-Lost Watercolors Of '1001 Nights' Bring New Life To Age-Old ...">
            <a:extLst>
              <a:ext uri="{FF2B5EF4-FFF2-40B4-BE49-F238E27FC236}">
                <a16:creationId xmlns:a16="http://schemas.microsoft.com/office/drawing/2014/main" id="{B7F71ABA-B6B9-4F41-91BA-D2D8E703423C}"/>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4007139"/>
            <a:ext cx="3844955" cy="2161285"/>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A 1001 Nights | Fairytalez.com">
            <a:extLst>
              <a:ext uri="{FF2B5EF4-FFF2-40B4-BE49-F238E27FC236}">
                <a16:creationId xmlns:a16="http://schemas.microsoft.com/office/drawing/2014/main" id="{BBA677A2-0A4B-4C10-8C7D-471713462B0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19204" y="3648392"/>
            <a:ext cx="3681099" cy="249119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Beveled 3">
            <a:extLst>
              <a:ext uri="{FF2B5EF4-FFF2-40B4-BE49-F238E27FC236}">
                <a16:creationId xmlns:a16="http://schemas.microsoft.com/office/drawing/2014/main" id="{110D8178-2E61-4D58-9450-C110BE3C3603}"/>
              </a:ext>
            </a:extLst>
          </p:cNvPr>
          <p:cNvSpPr/>
          <p:nvPr/>
        </p:nvSpPr>
        <p:spPr>
          <a:xfrm>
            <a:off x="636104" y="251791"/>
            <a:ext cx="10760766" cy="5475924"/>
          </a:xfrm>
          <a:prstGeom prst="bevel">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t>The story of Ali Baba and the Forty Thieves is a story from a collection entitled:</a:t>
            </a:r>
          </a:p>
          <a:p>
            <a:pPr algn="ctr"/>
            <a:endParaRPr lang="en-GB" sz="3600" dirty="0"/>
          </a:p>
          <a:p>
            <a:pPr algn="ctr"/>
            <a:r>
              <a:rPr lang="en-GB" sz="3600" dirty="0"/>
              <a:t>One Thousand and One Arabian Nights</a:t>
            </a:r>
          </a:p>
        </p:txBody>
      </p:sp>
    </p:spTree>
    <p:extLst>
      <p:ext uri="{BB962C8B-B14F-4D97-AF65-F5344CB8AC3E}">
        <p14:creationId xmlns:p14="http://schemas.microsoft.com/office/powerpoint/2010/main" val="41934123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circle(in)">
                                      <p:cBhvr>
                                        <p:cTn id="7" dur="2000"/>
                                        <p:tgtEl>
                                          <p:spTgt spid="102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1028"/>
                                        </p:tgtEl>
                                        <p:attrNameLst>
                                          <p:attrName>style.visibility</p:attrName>
                                        </p:attrNameLst>
                                      </p:cBhvr>
                                      <p:to>
                                        <p:strVal val="visible"/>
                                      </p:to>
                                    </p:set>
                                    <p:animEffect transition="in" filter="circle(in)">
                                      <p:cBhvr>
                                        <p:cTn id="12" dur="2000"/>
                                        <p:tgtEl>
                                          <p:spTgt spid="1028"/>
                                        </p:tgtEl>
                                      </p:cBhvr>
                                    </p:animEffect>
                                  </p:childTnLst>
                                </p:cTn>
                              </p:par>
                            </p:childTnLst>
                          </p:cTn>
                        </p:par>
                      </p:childTnLst>
                    </p:cTn>
                  </p:par>
                  <p:par>
                    <p:cTn id="13" fill="hold">
                      <p:stCondLst>
                        <p:cond delay="indefinite"/>
                      </p:stCondLst>
                      <p:childTnLst>
                        <p:par>
                          <p:cTn id="14" fill="hold">
                            <p:stCondLst>
                              <p:cond delay="0"/>
                            </p:stCondLst>
                            <p:childTnLst>
                              <p:par>
                                <p:cTn id="15" presetID="53" presetClass="entr" presetSubtype="16" fill="hold" nodeType="clickEffect">
                                  <p:stCondLst>
                                    <p:cond delay="0"/>
                                  </p:stCondLst>
                                  <p:childTnLst>
                                    <p:set>
                                      <p:cBhvr>
                                        <p:cTn id="16" dur="1" fill="hold">
                                          <p:stCondLst>
                                            <p:cond delay="0"/>
                                          </p:stCondLst>
                                        </p:cTn>
                                        <p:tgtEl>
                                          <p:spTgt spid="1030"/>
                                        </p:tgtEl>
                                        <p:attrNameLst>
                                          <p:attrName>style.visibility</p:attrName>
                                        </p:attrNameLst>
                                      </p:cBhvr>
                                      <p:to>
                                        <p:strVal val="visible"/>
                                      </p:to>
                                    </p:set>
                                    <p:anim calcmode="lin" valueType="num">
                                      <p:cBhvr>
                                        <p:cTn id="17" dur="500" fill="hold"/>
                                        <p:tgtEl>
                                          <p:spTgt spid="1030"/>
                                        </p:tgtEl>
                                        <p:attrNameLst>
                                          <p:attrName>ppt_w</p:attrName>
                                        </p:attrNameLst>
                                      </p:cBhvr>
                                      <p:tavLst>
                                        <p:tav tm="0">
                                          <p:val>
                                            <p:fltVal val="0"/>
                                          </p:val>
                                        </p:tav>
                                        <p:tav tm="100000">
                                          <p:val>
                                            <p:strVal val="#ppt_w"/>
                                          </p:val>
                                        </p:tav>
                                      </p:tavLst>
                                    </p:anim>
                                    <p:anim calcmode="lin" valueType="num">
                                      <p:cBhvr>
                                        <p:cTn id="18" dur="500" fill="hold"/>
                                        <p:tgtEl>
                                          <p:spTgt spid="1030"/>
                                        </p:tgtEl>
                                        <p:attrNameLst>
                                          <p:attrName>ppt_h</p:attrName>
                                        </p:attrNameLst>
                                      </p:cBhvr>
                                      <p:tavLst>
                                        <p:tav tm="0">
                                          <p:val>
                                            <p:fltVal val="0"/>
                                          </p:val>
                                        </p:tav>
                                        <p:tav tm="100000">
                                          <p:val>
                                            <p:strVal val="#ppt_h"/>
                                          </p:val>
                                        </p:tav>
                                      </p:tavLst>
                                    </p:anim>
                                    <p:animEffect transition="in" filter="fade">
                                      <p:cBhvr>
                                        <p:cTn id="19" dur="500"/>
                                        <p:tgtEl>
                                          <p:spTgt spid="1030"/>
                                        </p:tgtEl>
                                      </p:cBhvr>
                                    </p:animEffect>
                                  </p:childTnLst>
                                </p:cTn>
                              </p:par>
                            </p:childTnLst>
                          </p:cTn>
                        </p:par>
                      </p:childTnLst>
                    </p:cTn>
                  </p:par>
                  <p:par>
                    <p:cTn id="20" fill="hold">
                      <p:stCondLst>
                        <p:cond delay="indefinite"/>
                      </p:stCondLst>
                      <p:childTnLst>
                        <p:par>
                          <p:cTn id="21" fill="hold">
                            <p:stCondLst>
                              <p:cond delay="0"/>
                            </p:stCondLst>
                            <p:childTnLst>
                              <p:par>
                                <p:cTn id="22" presetID="26" presetClass="entr" presetSubtype="0" fill="hold" nodeType="clickEffect">
                                  <p:stCondLst>
                                    <p:cond delay="0"/>
                                  </p:stCondLst>
                                  <p:childTnLst>
                                    <p:set>
                                      <p:cBhvr>
                                        <p:cTn id="23" dur="1" fill="hold">
                                          <p:stCondLst>
                                            <p:cond delay="0"/>
                                          </p:stCondLst>
                                        </p:cTn>
                                        <p:tgtEl>
                                          <p:spTgt spid="1032"/>
                                        </p:tgtEl>
                                        <p:attrNameLst>
                                          <p:attrName>style.visibility</p:attrName>
                                        </p:attrNameLst>
                                      </p:cBhvr>
                                      <p:to>
                                        <p:strVal val="visible"/>
                                      </p:to>
                                    </p:set>
                                    <p:animEffect transition="in" filter="wipe(down)">
                                      <p:cBhvr>
                                        <p:cTn id="24" dur="580">
                                          <p:stCondLst>
                                            <p:cond delay="0"/>
                                          </p:stCondLst>
                                        </p:cTn>
                                        <p:tgtEl>
                                          <p:spTgt spid="1032"/>
                                        </p:tgtEl>
                                      </p:cBhvr>
                                    </p:animEffect>
                                    <p:anim calcmode="lin" valueType="num">
                                      <p:cBhvr>
                                        <p:cTn id="25" dur="1822" tmFilter="0,0; 0.14,0.36; 0.43,0.73; 0.71,0.91; 1.0,1.0">
                                          <p:stCondLst>
                                            <p:cond delay="0"/>
                                          </p:stCondLst>
                                        </p:cTn>
                                        <p:tgtEl>
                                          <p:spTgt spid="1032"/>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1032"/>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1032"/>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1032"/>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1032"/>
                                        </p:tgtEl>
                                        <p:attrNameLst>
                                          <p:attrName>ppt_y</p:attrName>
                                        </p:attrNameLst>
                                      </p:cBhvr>
                                      <p:tavLst>
                                        <p:tav tm="0" fmla="#ppt_y-sin(pi*$)/81">
                                          <p:val>
                                            <p:fltVal val="0"/>
                                          </p:val>
                                        </p:tav>
                                        <p:tav tm="100000">
                                          <p:val>
                                            <p:fltVal val="1"/>
                                          </p:val>
                                        </p:tav>
                                      </p:tavLst>
                                    </p:anim>
                                    <p:animScale>
                                      <p:cBhvr>
                                        <p:cTn id="30" dur="26">
                                          <p:stCondLst>
                                            <p:cond delay="650"/>
                                          </p:stCondLst>
                                        </p:cTn>
                                        <p:tgtEl>
                                          <p:spTgt spid="1032"/>
                                        </p:tgtEl>
                                      </p:cBhvr>
                                      <p:to x="100000" y="60000"/>
                                    </p:animScale>
                                    <p:animScale>
                                      <p:cBhvr>
                                        <p:cTn id="31" dur="166" decel="50000">
                                          <p:stCondLst>
                                            <p:cond delay="676"/>
                                          </p:stCondLst>
                                        </p:cTn>
                                        <p:tgtEl>
                                          <p:spTgt spid="1032"/>
                                        </p:tgtEl>
                                      </p:cBhvr>
                                      <p:to x="100000" y="100000"/>
                                    </p:animScale>
                                    <p:animScale>
                                      <p:cBhvr>
                                        <p:cTn id="32" dur="26">
                                          <p:stCondLst>
                                            <p:cond delay="1312"/>
                                          </p:stCondLst>
                                        </p:cTn>
                                        <p:tgtEl>
                                          <p:spTgt spid="1032"/>
                                        </p:tgtEl>
                                      </p:cBhvr>
                                      <p:to x="100000" y="80000"/>
                                    </p:animScale>
                                    <p:animScale>
                                      <p:cBhvr>
                                        <p:cTn id="33" dur="166" decel="50000">
                                          <p:stCondLst>
                                            <p:cond delay="1338"/>
                                          </p:stCondLst>
                                        </p:cTn>
                                        <p:tgtEl>
                                          <p:spTgt spid="1032"/>
                                        </p:tgtEl>
                                      </p:cBhvr>
                                      <p:to x="100000" y="100000"/>
                                    </p:animScale>
                                    <p:animScale>
                                      <p:cBhvr>
                                        <p:cTn id="34" dur="26">
                                          <p:stCondLst>
                                            <p:cond delay="1642"/>
                                          </p:stCondLst>
                                        </p:cTn>
                                        <p:tgtEl>
                                          <p:spTgt spid="1032"/>
                                        </p:tgtEl>
                                      </p:cBhvr>
                                      <p:to x="100000" y="90000"/>
                                    </p:animScale>
                                    <p:animScale>
                                      <p:cBhvr>
                                        <p:cTn id="35" dur="166" decel="50000">
                                          <p:stCondLst>
                                            <p:cond delay="1668"/>
                                          </p:stCondLst>
                                        </p:cTn>
                                        <p:tgtEl>
                                          <p:spTgt spid="1032"/>
                                        </p:tgtEl>
                                      </p:cBhvr>
                                      <p:to x="100000" y="100000"/>
                                    </p:animScale>
                                    <p:animScale>
                                      <p:cBhvr>
                                        <p:cTn id="36" dur="26">
                                          <p:stCondLst>
                                            <p:cond delay="1808"/>
                                          </p:stCondLst>
                                        </p:cTn>
                                        <p:tgtEl>
                                          <p:spTgt spid="1032"/>
                                        </p:tgtEl>
                                      </p:cBhvr>
                                      <p:to x="100000" y="95000"/>
                                    </p:animScale>
                                    <p:animScale>
                                      <p:cBhvr>
                                        <p:cTn id="37" dur="166" decel="50000">
                                          <p:stCondLst>
                                            <p:cond delay="1834"/>
                                          </p:stCondLst>
                                        </p:cTn>
                                        <p:tgtEl>
                                          <p:spTgt spid="1032"/>
                                        </p:tgtEl>
                                      </p:cBhvr>
                                      <p:to x="100000" y="100000"/>
                                    </p:animScale>
                                  </p:childTnLst>
                                </p:cTn>
                              </p:par>
                            </p:childTnLst>
                          </p:cTn>
                        </p:par>
                      </p:childTnLst>
                    </p:cTn>
                  </p:par>
                  <p:par>
                    <p:cTn id="38" fill="hold">
                      <p:stCondLst>
                        <p:cond delay="indefinite"/>
                      </p:stCondLst>
                      <p:childTnLst>
                        <p:par>
                          <p:cTn id="39" fill="hold">
                            <p:stCondLst>
                              <p:cond delay="0"/>
                            </p:stCondLst>
                            <p:childTnLst>
                              <p:par>
                                <p:cTn id="40" presetID="26" presetClass="entr" presetSubtype="0" fill="hold" nodeType="clickEffect">
                                  <p:stCondLst>
                                    <p:cond delay="0"/>
                                  </p:stCondLst>
                                  <p:childTnLst>
                                    <p:set>
                                      <p:cBhvr>
                                        <p:cTn id="41" dur="1" fill="hold">
                                          <p:stCondLst>
                                            <p:cond delay="0"/>
                                          </p:stCondLst>
                                        </p:cTn>
                                        <p:tgtEl>
                                          <p:spTgt spid="1034"/>
                                        </p:tgtEl>
                                        <p:attrNameLst>
                                          <p:attrName>style.visibility</p:attrName>
                                        </p:attrNameLst>
                                      </p:cBhvr>
                                      <p:to>
                                        <p:strVal val="visible"/>
                                      </p:to>
                                    </p:set>
                                    <p:animEffect transition="in" filter="wipe(down)">
                                      <p:cBhvr>
                                        <p:cTn id="42" dur="580">
                                          <p:stCondLst>
                                            <p:cond delay="0"/>
                                          </p:stCondLst>
                                        </p:cTn>
                                        <p:tgtEl>
                                          <p:spTgt spid="1034"/>
                                        </p:tgtEl>
                                      </p:cBhvr>
                                    </p:animEffect>
                                    <p:anim calcmode="lin" valueType="num">
                                      <p:cBhvr>
                                        <p:cTn id="43" dur="1822" tmFilter="0,0; 0.14,0.36; 0.43,0.73; 0.71,0.91; 1.0,1.0">
                                          <p:stCondLst>
                                            <p:cond delay="0"/>
                                          </p:stCondLst>
                                        </p:cTn>
                                        <p:tgtEl>
                                          <p:spTgt spid="1034"/>
                                        </p:tgtEl>
                                        <p:attrNameLst>
                                          <p:attrName>ppt_x</p:attrName>
                                        </p:attrNameLst>
                                      </p:cBhvr>
                                      <p:tavLst>
                                        <p:tav tm="0">
                                          <p:val>
                                            <p:strVal val="#ppt_x-0.25"/>
                                          </p:val>
                                        </p:tav>
                                        <p:tav tm="100000">
                                          <p:val>
                                            <p:strVal val="#ppt_x"/>
                                          </p:val>
                                        </p:tav>
                                      </p:tavLst>
                                    </p:anim>
                                    <p:anim calcmode="lin" valueType="num">
                                      <p:cBhvr>
                                        <p:cTn id="44" dur="664" tmFilter="0.0,0.0; 0.25,0.07; 0.50,0.2; 0.75,0.467; 1.0,1.0">
                                          <p:stCondLst>
                                            <p:cond delay="0"/>
                                          </p:stCondLst>
                                        </p:cTn>
                                        <p:tgtEl>
                                          <p:spTgt spid="1034"/>
                                        </p:tgtEl>
                                        <p:attrNameLst>
                                          <p:attrName>ppt_y</p:attrName>
                                        </p:attrNameLst>
                                      </p:cBhvr>
                                      <p:tavLst>
                                        <p:tav tm="0" fmla="#ppt_y-sin(pi*$)/3">
                                          <p:val>
                                            <p:fltVal val="0.5"/>
                                          </p:val>
                                        </p:tav>
                                        <p:tav tm="100000">
                                          <p:val>
                                            <p:fltVal val="1"/>
                                          </p:val>
                                        </p:tav>
                                      </p:tavLst>
                                    </p:anim>
                                    <p:anim calcmode="lin" valueType="num">
                                      <p:cBhvr>
                                        <p:cTn id="45" dur="664" tmFilter="0, 0; 0.125,0.2665; 0.25,0.4; 0.375,0.465; 0.5,0.5;  0.625,0.535; 0.75,0.6; 0.875,0.7335; 1,1">
                                          <p:stCondLst>
                                            <p:cond delay="664"/>
                                          </p:stCondLst>
                                        </p:cTn>
                                        <p:tgtEl>
                                          <p:spTgt spid="1034"/>
                                        </p:tgtEl>
                                        <p:attrNameLst>
                                          <p:attrName>ppt_y</p:attrName>
                                        </p:attrNameLst>
                                      </p:cBhvr>
                                      <p:tavLst>
                                        <p:tav tm="0" fmla="#ppt_y-sin(pi*$)/9">
                                          <p:val>
                                            <p:fltVal val="0"/>
                                          </p:val>
                                        </p:tav>
                                        <p:tav tm="100000">
                                          <p:val>
                                            <p:fltVal val="1"/>
                                          </p:val>
                                        </p:tav>
                                      </p:tavLst>
                                    </p:anim>
                                    <p:anim calcmode="lin" valueType="num">
                                      <p:cBhvr>
                                        <p:cTn id="46" dur="332" tmFilter="0, 0; 0.125,0.2665; 0.25,0.4; 0.375,0.465; 0.5,0.5;  0.625,0.535; 0.75,0.6; 0.875,0.7335; 1,1">
                                          <p:stCondLst>
                                            <p:cond delay="1324"/>
                                          </p:stCondLst>
                                        </p:cTn>
                                        <p:tgtEl>
                                          <p:spTgt spid="1034"/>
                                        </p:tgtEl>
                                        <p:attrNameLst>
                                          <p:attrName>ppt_y</p:attrName>
                                        </p:attrNameLst>
                                      </p:cBhvr>
                                      <p:tavLst>
                                        <p:tav tm="0" fmla="#ppt_y-sin(pi*$)/27">
                                          <p:val>
                                            <p:fltVal val="0"/>
                                          </p:val>
                                        </p:tav>
                                        <p:tav tm="100000">
                                          <p:val>
                                            <p:fltVal val="1"/>
                                          </p:val>
                                        </p:tav>
                                      </p:tavLst>
                                    </p:anim>
                                    <p:anim calcmode="lin" valueType="num">
                                      <p:cBhvr>
                                        <p:cTn id="47" dur="164" tmFilter="0, 0; 0.125,0.2665; 0.25,0.4; 0.375,0.465; 0.5,0.5;  0.625,0.535; 0.75,0.6; 0.875,0.7335; 1,1">
                                          <p:stCondLst>
                                            <p:cond delay="1656"/>
                                          </p:stCondLst>
                                        </p:cTn>
                                        <p:tgtEl>
                                          <p:spTgt spid="1034"/>
                                        </p:tgtEl>
                                        <p:attrNameLst>
                                          <p:attrName>ppt_y</p:attrName>
                                        </p:attrNameLst>
                                      </p:cBhvr>
                                      <p:tavLst>
                                        <p:tav tm="0" fmla="#ppt_y-sin(pi*$)/81">
                                          <p:val>
                                            <p:fltVal val="0"/>
                                          </p:val>
                                        </p:tav>
                                        <p:tav tm="100000">
                                          <p:val>
                                            <p:fltVal val="1"/>
                                          </p:val>
                                        </p:tav>
                                      </p:tavLst>
                                    </p:anim>
                                    <p:animScale>
                                      <p:cBhvr>
                                        <p:cTn id="48" dur="26">
                                          <p:stCondLst>
                                            <p:cond delay="650"/>
                                          </p:stCondLst>
                                        </p:cTn>
                                        <p:tgtEl>
                                          <p:spTgt spid="1034"/>
                                        </p:tgtEl>
                                      </p:cBhvr>
                                      <p:to x="100000" y="60000"/>
                                    </p:animScale>
                                    <p:animScale>
                                      <p:cBhvr>
                                        <p:cTn id="49" dur="166" decel="50000">
                                          <p:stCondLst>
                                            <p:cond delay="676"/>
                                          </p:stCondLst>
                                        </p:cTn>
                                        <p:tgtEl>
                                          <p:spTgt spid="1034"/>
                                        </p:tgtEl>
                                      </p:cBhvr>
                                      <p:to x="100000" y="100000"/>
                                    </p:animScale>
                                    <p:animScale>
                                      <p:cBhvr>
                                        <p:cTn id="50" dur="26">
                                          <p:stCondLst>
                                            <p:cond delay="1312"/>
                                          </p:stCondLst>
                                        </p:cTn>
                                        <p:tgtEl>
                                          <p:spTgt spid="1034"/>
                                        </p:tgtEl>
                                      </p:cBhvr>
                                      <p:to x="100000" y="80000"/>
                                    </p:animScale>
                                    <p:animScale>
                                      <p:cBhvr>
                                        <p:cTn id="51" dur="166" decel="50000">
                                          <p:stCondLst>
                                            <p:cond delay="1338"/>
                                          </p:stCondLst>
                                        </p:cTn>
                                        <p:tgtEl>
                                          <p:spTgt spid="1034"/>
                                        </p:tgtEl>
                                      </p:cBhvr>
                                      <p:to x="100000" y="100000"/>
                                    </p:animScale>
                                    <p:animScale>
                                      <p:cBhvr>
                                        <p:cTn id="52" dur="26">
                                          <p:stCondLst>
                                            <p:cond delay="1642"/>
                                          </p:stCondLst>
                                        </p:cTn>
                                        <p:tgtEl>
                                          <p:spTgt spid="1034"/>
                                        </p:tgtEl>
                                      </p:cBhvr>
                                      <p:to x="100000" y="90000"/>
                                    </p:animScale>
                                    <p:animScale>
                                      <p:cBhvr>
                                        <p:cTn id="53" dur="166" decel="50000">
                                          <p:stCondLst>
                                            <p:cond delay="1668"/>
                                          </p:stCondLst>
                                        </p:cTn>
                                        <p:tgtEl>
                                          <p:spTgt spid="1034"/>
                                        </p:tgtEl>
                                      </p:cBhvr>
                                      <p:to x="100000" y="100000"/>
                                    </p:animScale>
                                    <p:animScale>
                                      <p:cBhvr>
                                        <p:cTn id="54" dur="26">
                                          <p:stCondLst>
                                            <p:cond delay="1808"/>
                                          </p:stCondLst>
                                        </p:cTn>
                                        <p:tgtEl>
                                          <p:spTgt spid="1034"/>
                                        </p:tgtEl>
                                      </p:cBhvr>
                                      <p:to x="100000" y="95000"/>
                                    </p:animScale>
                                    <p:animScale>
                                      <p:cBhvr>
                                        <p:cTn id="55" dur="166" decel="50000">
                                          <p:stCondLst>
                                            <p:cond delay="1834"/>
                                          </p:stCondLst>
                                        </p:cTn>
                                        <p:tgtEl>
                                          <p:spTgt spid="1034"/>
                                        </p:tgtEl>
                                      </p:cBhvr>
                                      <p:to x="100000" y="100000"/>
                                    </p:animScale>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fade">
                                      <p:cBhvr>
                                        <p:cTn id="60" dur="1000"/>
                                        <p:tgtEl>
                                          <p:spTgt spid="4"/>
                                        </p:tgtEl>
                                      </p:cBhvr>
                                    </p:animEffect>
                                    <p:anim calcmode="lin" valueType="num">
                                      <p:cBhvr>
                                        <p:cTn id="61" dur="1000" fill="hold"/>
                                        <p:tgtEl>
                                          <p:spTgt spid="4"/>
                                        </p:tgtEl>
                                        <p:attrNameLst>
                                          <p:attrName>ppt_x</p:attrName>
                                        </p:attrNameLst>
                                      </p:cBhvr>
                                      <p:tavLst>
                                        <p:tav tm="0">
                                          <p:val>
                                            <p:strVal val="#ppt_x"/>
                                          </p:val>
                                        </p:tav>
                                        <p:tav tm="100000">
                                          <p:val>
                                            <p:strVal val="#ppt_x"/>
                                          </p:val>
                                        </p:tav>
                                      </p:tavLst>
                                    </p:anim>
                                    <p:anim calcmode="lin" valueType="num">
                                      <p:cBhvr>
                                        <p:cTn id="62"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p:nvSpPr>
          <p:cNvPr id="73" name="Rectangle 72">
            <a:extLst>
              <a:ext uri="{FF2B5EF4-FFF2-40B4-BE49-F238E27FC236}">
                <a16:creationId xmlns:a16="http://schemas.microsoft.com/office/drawing/2014/main" id="{E02DA677-C58A-4FCE-A9A0-E66A42EBD9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5" name="Picture 74">
            <a:extLst>
              <a:ext uri="{FF2B5EF4-FFF2-40B4-BE49-F238E27FC236}">
                <a16:creationId xmlns:a16="http://schemas.microsoft.com/office/drawing/2014/main" id="{9D85B319-9C30-4D92-B664-CA444ECD79B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cxnSp>
        <p:nvCxnSpPr>
          <p:cNvPr id="77" name="Straight Connector 76">
            <a:extLst>
              <a:ext uri="{FF2B5EF4-FFF2-40B4-BE49-F238E27FC236}">
                <a16:creationId xmlns:a16="http://schemas.microsoft.com/office/drawing/2014/main" id="{D7573C1E-3785-43C9-A262-1DA9DF97F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cxnSp>
        <p:nvCxnSpPr>
          <p:cNvPr id="79" name="Straight Connector 78">
            <a:extLst>
              <a:ext uri="{FF2B5EF4-FFF2-40B4-BE49-F238E27FC236}">
                <a16:creationId xmlns:a16="http://schemas.microsoft.com/office/drawing/2014/main" id="{548C4394-BE4E-4302-AF74-4781C6C66E4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pic>
        <p:nvPicPr>
          <p:cNvPr id="2050" name="Picture 2" descr="Aladdin (2019) - IMDb">
            <a:extLst>
              <a:ext uri="{FF2B5EF4-FFF2-40B4-BE49-F238E27FC236}">
                <a16:creationId xmlns:a16="http://schemas.microsoft.com/office/drawing/2014/main" id="{166F0088-1169-45E4-AA07-134D942B5F7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1" b="24043"/>
          <a:stretch/>
        </p:blipFill>
        <p:spPr bwMode="auto">
          <a:xfrm>
            <a:off x="2" y="10"/>
            <a:ext cx="6094409" cy="685799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Sinbad The Sailor | Discogs">
            <a:extLst>
              <a:ext uri="{FF2B5EF4-FFF2-40B4-BE49-F238E27FC236}">
                <a16:creationId xmlns:a16="http://schemas.microsoft.com/office/drawing/2014/main" id="{B70A908E-5FE2-4D0F-97A0-C3734C5DA0FC}"/>
              </a:ext>
            </a:extLst>
          </p:cNvPr>
          <p:cNvPicPr>
            <a:picLocks noGrp="1" noChangeAspect="1" noChangeArrowheads="1"/>
          </p:cNvPicPr>
          <p:nvPr>
            <p:ph idx="1"/>
          </p:nvPr>
        </p:nvPicPr>
        <p:blipFill rotWithShape="1">
          <a:blip r:embed="rId4">
            <a:extLst>
              <a:ext uri="{28A0092B-C50C-407E-A947-70E740481C1C}">
                <a14:useLocalDpi xmlns:a14="http://schemas.microsoft.com/office/drawing/2010/main" val="0"/>
              </a:ext>
            </a:extLst>
          </a:blip>
          <a:srcRect l="9778" r="3801" b="1"/>
          <a:stretch/>
        </p:blipFill>
        <p:spPr bwMode="auto">
          <a:xfrm>
            <a:off x="6096051" y="10"/>
            <a:ext cx="6094409" cy="6857990"/>
          </a:xfrm>
          <a:prstGeom prst="rect">
            <a:avLst/>
          </a:prstGeom>
          <a:noFill/>
          <a:extLst>
            <a:ext uri="{909E8E84-426E-40DD-AFC4-6F175D3DCCD1}">
              <a14:hiddenFill xmlns:a14="http://schemas.microsoft.com/office/drawing/2010/main">
                <a:solidFill>
                  <a:srgbClr val="FFFFFF"/>
                </a:solidFill>
              </a14:hiddenFill>
            </a:ext>
          </a:extLst>
        </p:spPr>
      </p:pic>
      <p:sp>
        <p:nvSpPr>
          <p:cNvPr id="81" name="Rectangle 80">
            <a:extLst>
              <a:ext uri="{FF2B5EF4-FFF2-40B4-BE49-F238E27FC236}">
                <a16:creationId xmlns:a16="http://schemas.microsoft.com/office/drawing/2014/main" id="{DDCFE43D-D67B-409E-8B4A-797EB60E6B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87759" y="4411985"/>
            <a:ext cx="9616484" cy="1728068"/>
          </a:xfrm>
          <a:prstGeom prst="rect">
            <a:avLst/>
          </a:prstGeom>
          <a:solidFill>
            <a:srgbClr val="000001">
              <a:alpha val="85000"/>
            </a:srgb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F8D9C6-37E2-407D-895E-1790F007A071}"/>
              </a:ext>
            </a:extLst>
          </p:cNvPr>
          <p:cNvSpPr>
            <a:spLocks noGrp="1"/>
          </p:cNvSpPr>
          <p:nvPr>
            <p:ph type="title"/>
          </p:nvPr>
        </p:nvSpPr>
        <p:spPr>
          <a:xfrm>
            <a:off x="1448982" y="4573888"/>
            <a:ext cx="9288768" cy="744349"/>
          </a:xfrm>
        </p:spPr>
        <p:txBody>
          <a:bodyPr vert="horz" lIns="91440" tIns="45720" rIns="91440" bIns="0" rtlCol="0" anchor="b">
            <a:normAutofit/>
          </a:bodyPr>
          <a:lstStyle/>
          <a:p>
            <a:pPr algn="ctr"/>
            <a:r>
              <a:rPr lang="en-US" sz="3400" dirty="0">
                <a:solidFill>
                  <a:srgbClr val="FFFFFE"/>
                </a:solidFill>
              </a:rPr>
              <a:t>Have you heard of  these stories?</a:t>
            </a:r>
          </a:p>
        </p:txBody>
      </p:sp>
      <p:cxnSp>
        <p:nvCxnSpPr>
          <p:cNvPr id="83" name="Straight Connector 82">
            <a:extLst>
              <a:ext uri="{FF2B5EF4-FFF2-40B4-BE49-F238E27FC236}">
                <a16:creationId xmlns:a16="http://schemas.microsoft.com/office/drawing/2014/main" id="{245DA1AA-7B0E-4497-9FC1-9357D36B3C6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448865" y="5507200"/>
            <a:ext cx="9288885" cy="0"/>
          </a:xfrm>
          <a:prstGeom prst="line">
            <a:avLst/>
          </a:prstGeom>
          <a:ln w="31750">
            <a:solidFill>
              <a:srgbClr val="D8DC61"/>
            </a:solidFill>
          </a:ln>
        </p:spPr>
        <p:style>
          <a:lnRef idx="3">
            <a:schemeClr val="accent1"/>
          </a:lnRef>
          <a:fillRef idx="0">
            <a:schemeClr val="accent1"/>
          </a:fillRef>
          <a:effectRef idx="2">
            <a:schemeClr val="accent1"/>
          </a:effectRef>
          <a:fontRef idx="minor">
            <a:schemeClr val="tx1"/>
          </a:fontRef>
        </p:style>
      </p:cxnSp>
      <p:sp>
        <p:nvSpPr>
          <p:cNvPr id="4" name="TextBox 3">
            <a:extLst>
              <a:ext uri="{FF2B5EF4-FFF2-40B4-BE49-F238E27FC236}">
                <a16:creationId xmlns:a16="http://schemas.microsoft.com/office/drawing/2014/main" id="{10607A49-5412-4E2D-8844-8D9C5E094E1D}"/>
              </a:ext>
            </a:extLst>
          </p:cNvPr>
          <p:cNvSpPr txBox="1"/>
          <p:nvPr/>
        </p:nvSpPr>
        <p:spPr>
          <a:xfrm>
            <a:off x="1828800" y="5753339"/>
            <a:ext cx="7765366" cy="523220"/>
          </a:xfrm>
          <a:prstGeom prst="rect">
            <a:avLst/>
          </a:prstGeom>
          <a:noFill/>
        </p:spPr>
        <p:txBody>
          <a:bodyPr wrap="square" rtlCol="0">
            <a:spAutoFit/>
          </a:bodyPr>
          <a:lstStyle/>
          <a:p>
            <a:pPr algn="ctr"/>
            <a:r>
              <a:rPr lang="en-GB" sz="2800" dirty="0">
                <a:solidFill>
                  <a:schemeClr val="bg1"/>
                </a:solidFill>
                <a:latin typeface="Franklin Gothic Medium" panose="020B0603020102020204" pitchFamily="34" charset="0"/>
              </a:rPr>
              <a:t>They are also from 1001 Arabian Nights!</a:t>
            </a:r>
          </a:p>
        </p:txBody>
      </p:sp>
    </p:spTree>
    <p:extLst>
      <p:ext uri="{BB962C8B-B14F-4D97-AF65-F5344CB8AC3E}">
        <p14:creationId xmlns:p14="http://schemas.microsoft.com/office/powerpoint/2010/main" val="1805771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arn(inVertical)">
                                      <p:cBhvr>
                                        <p:cTn id="7"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E7083-2719-4559-B51A-44B103248127}"/>
              </a:ext>
            </a:extLst>
          </p:cNvPr>
          <p:cNvSpPr>
            <a:spLocks noGrp="1"/>
          </p:cNvSpPr>
          <p:nvPr>
            <p:ph type="title"/>
          </p:nvPr>
        </p:nvSpPr>
        <p:spPr>
          <a:xfrm>
            <a:off x="1451579" y="490331"/>
            <a:ext cx="9603275" cy="1363424"/>
          </a:xfrm>
        </p:spPr>
        <p:txBody>
          <a:bodyPr>
            <a:normAutofit/>
          </a:bodyPr>
          <a:lstStyle/>
          <a:p>
            <a:pPr algn="ctr"/>
            <a:r>
              <a:rPr lang="en-GB" sz="4000" dirty="0">
                <a:latin typeface="Algerian" panose="04020705040A02060702" pitchFamily="82" charset="0"/>
              </a:rPr>
              <a:t>One thousand and one Arabian nights</a:t>
            </a:r>
          </a:p>
        </p:txBody>
      </p:sp>
      <p:sp>
        <p:nvSpPr>
          <p:cNvPr id="3" name="Content Placeholder 2">
            <a:extLst>
              <a:ext uri="{FF2B5EF4-FFF2-40B4-BE49-F238E27FC236}">
                <a16:creationId xmlns:a16="http://schemas.microsoft.com/office/drawing/2014/main" id="{EB99D9EF-AC93-487F-A852-64870FAD8B83}"/>
              </a:ext>
            </a:extLst>
          </p:cNvPr>
          <p:cNvSpPr>
            <a:spLocks noGrp="1"/>
          </p:cNvSpPr>
          <p:nvPr>
            <p:ph idx="1"/>
          </p:nvPr>
        </p:nvSpPr>
        <p:spPr/>
        <p:txBody>
          <a:bodyPr>
            <a:normAutofit fontScale="85000" lnSpcReduction="20000"/>
          </a:bodyPr>
          <a:lstStyle/>
          <a:p>
            <a:pPr marL="0" indent="0">
              <a:buNone/>
            </a:pPr>
            <a:r>
              <a:rPr lang="en-GB" dirty="0"/>
              <a:t>‘1001 nights’ in Arabic means ‘very many nights’.</a:t>
            </a:r>
          </a:p>
          <a:p>
            <a:pPr marL="0" indent="0">
              <a:buNone/>
            </a:pPr>
            <a:r>
              <a:rPr lang="en-GB" dirty="0"/>
              <a:t>This is a collection of middle eastern folk tales compiled in Arabic during the </a:t>
            </a:r>
            <a:r>
              <a:rPr lang="en-GB" dirty="0">
                <a:hlinkClick r:id="rId2"/>
              </a:rPr>
              <a:t>Islamic Golden Age</a:t>
            </a:r>
            <a:r>
              <a:rPr lang="en-GB" dirty="0"/>
              <a:t>. </a:t>
            </a:r>
          </a:p>
          <a:p>
            <a:pPr marL="0" indent="0">
              <a:buNone/>
            </a:pPr>
            <a:r>
              <a:rPr lang="en-GB" dirty="0"/>
              <a:t>Some of the stories trace back to medieval Arabic, Persian, Indian, Greek, Jewish and Turkish </a:t>
            </a:r>
            <a:r>
              <a:rPr lang="en-GB" dirty="0">
                <a:hlinkClick r:id="rId3"/>
              </a:rPr>
              <a:t>folklore</a:t>
            </a:r>
            <a:r>
              <a:rPr lang="en-GB" dirty="0"/>
              <a:t> and tradition.</a:t>
            </a:r>
          </a:p>
          <a:p>
            <a:pPr marL="0" indent="0">
              <a:buNone/>
            </a:pPr>
            <a:r>
              <a:rPr lang="en-GB" dirty="0"/>
              <a:t>These stories were re-told orally so they will have changed over time and were originally intended for adults, full of description and philosophical reflections on life.</a:t>
            </a:r>
          </a:p>
          <a:p>
            <a:pPr marL="0" indent="0">
              <a:buNone/>
            </a:pPr>
            <a:r>
              <a:rPr lang="en-GB" dirty="0"/>
              <a:t>The work is collected over many centuries and was compiled in English for the first time around 1706. </a:t>
            </a:r>
          </a:p>
          <a:p>
            <a:pPr marL="0" indent="0">
              <a:buNone/>
            </a:pPr>
            <a:r>
              <a:rPr lang="en-GB" dirty="0"/>
              <a:t>In the mid-20th century, the scholar </a:t>
            </a:r>
            <a:r>
              <a:rPr lang="en-GB" dirty="0" err="1"/>
              <a:t>Nabia</a:t>
            </a:r>
            <a:r>
              <a:rPr lang="en-GB" dirty="0"/>
              <a:t> Abbott found a document with a few lines of an Arabic work with the title </a:t>
            </a:r>
            <a:r>
              <a:rPr lang="en-GB" b="1" i="1" dirty="0"/>
              <a:t>The Book of the Tale of a Thousand Nights</a:t>
            </a:r>
            <a:r>
              <a:rPr lang="en-GB" dirty="0"/>
              <a:t>, dating from the 9th century. This is the earliest known surviving fragment of the </a:t>
            </a:r>
            <a:r>
              <a:rPr lang="en-GB" i="1" dirty="0"/>
              <a:t>book</a:t>
            </a:r>
            <a:r>
              <a:rPr lang="en-GB" i="1" u="sng" dirty="0"/>
              <a:t>.</a:t>
            </a:r>
          </a:p>
          <a:p>
            <a:pPr marL="0" indent="0">
              <a:buNone/>
            </a:pPr>
            <a:endParaRPr lang="en-GB" u="sng" dirty="0"/>
          </a:p>
        </p:txBody>
      </p:sp>
    </p:spTree>
    <p:extLst>
      <p:ext uri="{BB962C8B-B14F-4D97-AF65-F5344CB8AC3E}">
        <p14:creationId xmlns:p14="http://schemas.microsoft.com/office/powerpoint/2010/main" val="15125231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62C9703D-C8F9-44AD-A7C0-C2F3871F8C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601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0EEFFFB8-BA1C-4ED1-AC18-0462E869600E}"/>
              </a:ext>
            </a:extLst>
          </p:cNvPr>
          <p:cNvPicPr>
            <a:picLocks noChangeAspect="1"/>
          </p:cNvPicPr>
          <p:nvPr/>
        </p:nvPicPr>
        <p:blipFill>
          <a:blip r:embed="rId2"/>
          <a:stretch>
            <a:fillRect/>
          </a:stretch>
        </p:blipFill>
        <p:spPr>
          <a:xfrm>
            <a:off x="2017980" y="643467"/>
            <a:ext cx="8156039" cy="4873234"/>
          </a:xfrm>
          <a:prstGeom prst="rect">
            <a:avLst/>
          </a:prstGeom>
        </p:spPr>
      </p:pic>
      <p:pic>
        <p:nvPicPr>
          <p:cNvPr id="5" name="Picture 4">
            <a:hlinkClick r:id="rId3" action="ppaction://hlinksldjump"/>
            <a:extLst>
              <a:ext uri="{FF2B5EF4-FFF2-40B4-BE49-F238E27FC236}">
                <a16:creationId xmlns:a16="http://schemas.microsoft.com/office/drawing/2014/main" id="{29C2489C-C0ED-465D-AEA7-9847385349F8}"/>
              </a:ext>
            </a:extLst>
          </p:cNvPr>
          <p:cNvPicPr>
            <a:picLocks noChangeAspect="1"/>
          </p:cNvPicPr>
          <p:nvPr/>
        </p:nvPicPr>
        <p:blipFill>
          <a:blip r:embed="rId4"/>
          <a:stretch>
            <a:fillRect/>
          </a:stretch>
        </p:blipFill>
        <p:spPr>
          <a:xfrm>
            <a:off x="6228521" y="1939683"/>
            <a:ext cx="2043154" cy="1201082"/>
          </a:xfrm>
          <a:prstGeom prst="rect">
            <a:avLst/>
          </a:prstGeom>
        </p:spPr>
      </p:pic>
    </p:spTree>
    <p:extLst>
      <p:ext uri="{BB962C8B-B14F-4D97-AF65-F5344CB8AC3E}">
        <p14:creationId xmlns:p14="http://schemas.microsoft.com/office/powerpoint/2010/main" val="16515736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pic>
        <p:nvPicPr>
          <p:cNvPr id="2" name="Picture 1" descr="A close up of a map&#10;&#10;Description generated with high confidence">
            <a:hlinkClick r:id="rId2" action="ppaction://hlinksldjump"/>
            <a:extLst>
              <a:ext uri="{FF2B5EF4-FFF2-40B4-BE49-F238E27FC236}">
                <a16:creationId xmlns:a16="http://schemas.microsoft.com/office/drawing/2014/main" id="{BF45879E-E859-4400-ABF6-5513AEAB75B8}"/>
              </a:ext>
            </a:extLst>
          </p:cNvPr>
          <p:cNvPicPr>
            <a:picLocks noChangeAspect="1"/>
          </p:cNvPicPr>
          <p:nvPr/>
        </p:nvPicPr>
        <p:blipFill rotWithShape="1">
          <a:blip r:embed="rId3"/>
          <a:srcRect t="6865" b="22915"/>
          <a:stretch/>
        </p:blipFill>
        <p:spPr>
          <a:xfrm>
            <a:off x="20" y="10"/>
            <a:ext cx="12191980" cy="6121333"/>
          </a:xfrm>
          <a:prstGeom prst="rect">
            <a:avLst/>
          </a:prstGeom>
        </p:spPr>
      </p:pic>
      <p:sp>
        <p:nvSpPr>
          <p:cNvPr id="3" name="Star: 6 Points 2">
            <a:extLst>
              <a:ext uri="{FF2B5EF4-FFF2-40B4-BE49-F238E27FC236}">
                <a16:creationId xmlns:a16="http://schemas.microsoft.com/office/drawing/2014/main" id="{5CC50479-1FBB-4548-BE0F-339D790B6559}"/>
              </a:ext>
            </a:extLst>
          </p:cNvPr>
          <p:cNvSpPr/>
          <p:nvPr/>
        </p:nvSpPr>
        <p:spPr>
          <a:xfrm>
            <a:off x="122940" y="169761"/>
            <a:ext cx="4065563" cy="3024554"/>
          </a:xfrm>
          <a:prstGeom prst="star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The origins of the stories all come from this region</a:t>
            </a:r>
          </a:p>
        </p:txBody>
      </p:sp>
    </p:spTree>
    <p:extLst>
      <p:ext uri="{BB962C8B-B14F-4D97-AF65-F5344CB8AC3E}">
        <p14:creationId xmlns:p14="http://schemas.microsoft.com/office/powerpoint/2010/main" val="3267549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circle(in)">
                                      <p:cBhvr>
                                        <p:cTn id="14"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nline Media 1">
            <a:hlinkClick r:id="" action="ppaction://media"/>
            <a:extLst>
              <a:ext uri="{FF2B5EF4-FFF2-40B4-BE49-F238E27FC236}">
                <a16:creationId xmlns:a16="http://schemas.microsoft.com/office/drawing/2014/main" id="{3C6AE6E9-F2F6-472A-B3C6-15CCEE69C839}"/>
              </a:ext>
            </a:extLst>
          </p:cNvPr>
          <p:cNvPicPr>
            <a:picLocks noRot="1" noChangeAspect="1"/>
          </p:cNvPicPr>
          <p:nvPr>
            <a:videoFile r:link="rId1"/>
          </p:nvPr>
        </p:nvPicPr>
        <p:blipFill>
          <a:blip r:embed="rId3"/>
          <a:stretch>
            <a:fillRect/>
          </a:stretch>
        </p:blipFill>
        <p:spPr>
          <a:xfrm>
            <a:off x="1563757" y="1006337"/>
            <a:ext cx="8613913" cy="4845326"/>
          </a:xfrm>
          <a:prstGeom prst="rect">
            <a:avLst/>
          </a:prstGeom>
        </p:spPr>
      </p:pic>
      <p:sp>
        <p:nvSpPr>
          <p:cNvPr id="3" name="TextBox 2">
            <a:extLst>
              <a:ext uri="{FF2B5EF4-FFF2-40B4-BE49-F238E27FC236}">
                <a16:creationId xmlns:a16="http://schemas.microsoft.com/office/drawing/2014/main" id="{69983335-6371-4191-BEC5-875E06EF0B87}"/>
              </a:ext>
            </a:extLst>
          </p:cNvPr>
          <p:cNvSpPr txBox="1"/>
          <p:nvPr/>
        </p:nvSpPr>
        <p:spPr>
          <a:xfrm>
            <a:off x="1855304" y="119270"/>
            <a:ext cx="8030818" cy="369332"/>
          </a:xfrm>
          <a:prstGeom prst="rect">
            <a:avLst/>
          </a:prstGeom>
          <a:noFill/>
        </p:spPr>
        <p:txBody>
          <a:bodyPr wrap="square" rtlCol="0">
            <a:spAutoFit/>
          </a:bodyPr>
          <a:lstStyle/>
          <a:p>
            <a:pPr algn="ctr"/>
            <a:r>
              <a:rPr lang="en-GB" dirty="0"/>
              <a:t>Can you watch the cartoon of Ali Baba and the Forty Thieves</a:t>
            </a:r>
          </a:p>
        </p:txBody>
      </p:sp>
    </p:spTree>
    <p:extLst>
      <p:ext uri="{BB962C8B-B14F-4D97-AF65-F5344CB8AC3E}">
        <p14:creationId xmlns:p14="http://schemas.microsoft.com/office/powerpoint/2010/main" val="9660608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94000"/>
                <a:satMod val="80000"/>
                <a:lumMod val="106000"/>
              </a:schemeClr>
            </a:gs>
            <a:gs pos="100000">
              <a:schemeClr val="bg2">
                <a:shade val="80000"/>
              </a:schemeClr>
            </a:gs>
          </a:gsLst>
          <a:path path="circle">
            <a:fillToRect l="43000" r="43000" b="100000"/>
          </a:path>
        </a:gra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62C9703D-C8F9-44AD-A7C0-C2F3871F8C1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16016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close up of a sign&#10;&#10;Description generated with very high confidence">
            <a:extLst>
              <a:ext uri="{FF2B5EF4-FFF2-40B4-BE49-F238E27FC236}">
                <a16:creationId xmlns:a16="http://schemas.microsoft.com/office/drawing/2014/main" id="{66BAE9D1-B358-42A1-AB78-7464450E149A}"/>
              </a:ext>
            </a:extLst>
          </p:cNvPr>
          <p:cNvPicPr>
            <a:picLocks noChangeAspect="1"/>
          </p:cNvPicPr>
          <p:nvPr/>
        </p:nvPicPr>
        <p:blipFill>
          <a:blip r:embed="rId2"/>
          <a:stretch>
            <a:fillRect/>
          </a:stretch>
        </p:blipFill>
        <p:spPr>
          <a:xfrm>
            <a:off x="2688144" y="643467"/>
            <a:ext cx="6815712" cy="4873234"/>
          </a:xfrm>
          <a:prstGeom prst="rect">
            <a:avLst/>
          </a:prstGeom>
        </p:spPr>
      </p:pic>
      <p:sp>
        <p:nvSpPr>
          <p:cNvPr id="3" name="TextBox 2">
            <a:extLst>
              <a:ext uri="{FF2B5EF4-FFF2-40B4-BE49-F238E27FC236}">
                <a16:creationId xmlns:a16="http://schemas.microsoft.com/office/drawing/2014/main" id="{706BC71A-1773-4786-BC70-1FF12F7B68D6}"/>
              </a:ext>
            </a:extLst>
          </p:cNvPr>
          <p:cNvSpPr txBox="1"/>
          <p:nvPr/>
        </p:nvSpPr>
        <p:spPr>
          <a:xfrm>
            <a:off x="1800665" y="5753686"/>
            <a:ext cx="8299938" cy="369332"/>
          </a:xfrm>
          <a:prstGeom prst="rect">
            <a:avLst/>
          </a:prstGeom>
          <a:noFill/>
        </p:spPr>
        <p:txBody>
          <a:bodyPr wrap="square" rtlCol="0">
            <a:spAutoFit/>
          </a:bodyPr>
          <a:lstStyle/>
          <a:p>
            <a:r>
              <a:rPr lang="en-GB" dirty="0"/>
              <a:t>Can you read the story. How does it compare to the cartoon? Is the story the same?</a:t>
            </a:r>
          </a:p>
        </p:txBody>
      </p:sp>
    </p:spTree>
    <p:extLst>
      <p:ext uri="{BB962C8B-B14F-4D97-AF65-F5344CB8AC3E}">
        <p14:creationId xmlns:p14="http://schemas.microsoft.com/office/powerpoint/2010/main" val="40666588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0F35D-8CBC-41E1-8CB0-988A41B1A305}"/>
              </a:ext>
            </a:extLst>
          </p:cNvPr>
          <p:cNvSpPr>
            <a:spLocks noGrp="1"/>
          </p:cNvSpPr>
          <p:nvPr>
            <p:ph type="title"/>
          </p:nvPr>
        </p:nvSpPr>
        <p:spPr/>
        <p:txBody>
          <a:bodyPr/>
          <a:lstStyle/>
          <a:p>
            <a:r>
              <a:rPr lang="en-GB" dirty="0"/>
              <a:t>What was life like in the middle east during the 9</a:t>
            </a:r>
            <a:r>
              <a:rPr lang="en-GB" baseline="30000" dirty="0"/>
              <a:t>th</a:t>
            </a:r>
            <a:r>
              <a:rPr lang="en-GB" dirty="0"/>
              <a:t> century</a:t>
            </a:r>
          </a:p>
        </p:txBody>
      </p:sp>
      <p:sp>
        <p:nvSpPr>
          <p:cNvPr id="3" name="Text Placeholder 2">
            <a:extLst>
              <a:ext uri="{FF2B5EF4-FFF2-40B4-BE49-F238E27FC236}">
                <a16:creationId xmlns:a16="http://schemas.microsoft.com/office/drawing/2014/main" id="{40E4A511-B3E0-4A7D-8051-12EFE3D5D294}"/>
              </a:ext>
            </a:extLst>
          </p:cNvPr>
          <p:cNvSpPr>
            <a:spLocks noGrp="1"/>
          </p:cNvSpPr>
          <p:nvPr>
            <p:ph type="body" idx="1"/>
          </p:nvPr>
        </p:nvSpPr>
        <p:spPr>
          <a:xfrm>
            <a:off x="1447191" y="2019550"/>
            <a:ext cx="4645152" cy="801942"/>
          </a:xfrm>
        </p:spPr>
        <p:txBody>
          <a:bodyPr/>
          <a:lstStyle/>
          <a:p>
            <a:r>
              <a:rPr lang="en-GB" dirty="0"/>
              <a:t>The Gulf, Medieval times.</a:t>
            </a:r>
          </a:p>
          <a:p>
            <a:endParaRPr lang="en-GB" dirty="0"/>
          </a:p>
        </p:txBody>
      </p:sp>
      <p:sp>
        <p:nvSpPr>
          <p:cNvPr id="4" name="Content Placeholder 3">
            <a:extLst>
              <a:ext uri="{FF2B5EF4-FFF2-40B4-BE49-F238E27FC236}">
                <a16:creationId xmlns:a16="http://schemas.microsoft.com/office/drawing/2014/main" id="{DF5F9653-2482-44F5-A8CA-6C5600472318}"/>
              </a:ext>
            </a:extLst>
          </p:cNvPr>
          <p:cNvSpPr>
            <a:spLocks noGrp="1"/>
          </p:cNvSpPr>
          <p:nvPr>
            <p:ph sz="half" idx="2"/>
          </p:nvPr>
        </p:nvSpPr>
        <p:spPr/>
        <p:txBody>
          <a:bodyPr/>
          <a:lstStyle/>
          <a:p>
            <a:r>
              <a:rPr lang="en-GB" dirty="0"/>
              <a:t>There was no running water in homes, instead people used things like chamber pots and emptied them out on the street!</a:t>
            </a:r>
          </a:p>
        </p:txBody>
      </p:sp>
      <p:sp>
        <p:nvSpPr>
          <p:cNvPr id="5" name="Text Placeholder 4">
            <a:extLst>
              <a:ext uri="{FF2B5EF4-FFF2-40B4-BE49-F238E27FC236}">
                <a16:creationId xmlns:a16="http://schemas.microsoft.com/office/drawing/2014/main" id="{E2647EB9-007F-4391-B479-EFFC98205AE8}"/>
              </a:ext>
            </a:extLst>
          </p:cNvPr>
          <p:cNvSpPr>
            <a:spLocks noGrp="1"/>
          </p:cNvSpPr>
          <p:nvPr>
            <p:ph type="body" sz="quarter" idx="3"/>
          </p:nvPr>
        </p:nvSpPr>
        <p:spPr/>
        <p:txBody>
          <a:bodyPr/>
          <a:lstStyle/>
          <a:p>
            <a:r>
              <a:rPr lang="en-GB" dirty="0"/>
              <a:t>Huddersfield 2020.</a:t>
            </a:r>
          </a:p>
          <a:p>
            <a:endParaRPr lang="en-GB" dirty="0"/>
          </a:p>
        </p:txBody>
      </p:sp>
      <p:sp>
        <p:nvSpPr>
          <p:cNvPr id="6" name="Content Placeholder 5">
            <a:extLst>
              <a:ext uri="{FF2B5EF4-FFF2-40B4-BE49-F238E27FC236}">
                <a16:creationId xmlns:a16="http://schemas.microsoft.com/office/drawing/2014/main" id="{573F66B7-455F-4B06-A1C9-C2F3A7AACFE9}"/>
              </a:ext>
            </a:extLst>
          </p:cNvPr>
          <p:cNvSpPr>
            <a:spLocks noGrp="1"/>
          </p:cNvSpPr>
          <p:nvPr>
            <p:ph sz="quarter" idx="4"/>
          </p:nvPr>
        </p:nvSpPr>
        <p:spPr/>
        <p:txBody>
          <a:bodyPr/>
          <a:lstStyle/>
          <a:p>
            <a:r>
              <a:rPr lang="en-GB" dirty="0"/>
              <a:t>Today people have running water in the home and can use the toilet whenever they want!  We have a fantastic sewer system in his country as do many other countries.</a:t>
            </a:r>
          </a:p>
        </p:txBody>
      </p:sp>
      <p:pic>
        <p:nvPicPr>
          <p:cNvPr id="7" name="Picture 6">
            <a:extLst>
              <a:ext uri="{FF2B5EF4-FFF2-40B4-BE49-F238E27FC236}">
                <a16:creationId xmlns:a16="http://schemas.microsoft.com/office/drawing/2014/main" id="{DCDBBE39-98CF-4A5D-97C4-174D00470FE4}"/>
              </a:ext>
            </a:extLst>
          </p:cNvPr>
          <p:cNvPicPr>
            <a:picLocks noChangeAspect="1"/>
          </p:cNvPicPr>
          <p:nvPr/>
        </p:nvPicPr>
        <p:blipFill>
          <a:blip r:embed="rId2"/>
          <a:stretch>
            <a:fillRect/>
          </a:stretch>
        </p:blipFill>
        <p:spPr>
          <a:xfrm>
            <a:off x="2464519" y="3976868"/>
            <a:ext cx="2610496" cy="2172142"/>
          </a:xfrm>
          <a:prstGeom prst="rect">
            <a:avLst/>
          </a:prstGeom>
        </p:spPr>
      </p:pic>
      <p:pic>
        <p:nvPicPr>
          <p:cNvPr id="8" name="Picture 7">
            <a:extLst>
              <a:ext uri="{FF2B5EF4-FFF2-40B4-BE49-F238E27FC236}">
                <a16:creationId xmlns:a16="http://schemas.microsoft.com/office/drawing/2014/main" id="{4A22D06A-4342-4E5E-8B7D-B9BCF11A469F}"/>
              </a:ext>
            </a:extLst>
          </p:cNvPr>
          <p:cNvPicPr>
            <a:picLocks noChangeAspect="1"/>
          </p:cNvPicPr>
          <p:nvPr/>
        </p:nvPicPr>
        <p:blipFill>
          <a:blip r:embed="rId3"/>
          <a:stretch>
            <a:fillRect/>
          </a:stretch>
        </p:blipFill>
        <p:spPr>
          <a:xfrm>
            <a:off x="7674066" y="4533576"/>
            <a:ext cx="2648320" cy="2324424"/>
          </a:xfrm>
          <a:prstGeom prst="rect">
            <a:avLst/>
          </a:prstGeom>
        </p:spPr>
      </p:pic>
    </p:spTree>
    <p:extLst>
      <p:ext uri="{BB962C8B-B14F-4D97-AF65-F5344CB8AC3E}">
        <p14:creationId xmlns:p14="http://schemas.microsoft.com/office/powerpoint/2010/main" val="2698915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fade">
                                      <p:cBhvr>
                                        <p:cTn id="13" dur="1000"/>
                                        <p:tgtEl>
                                          <p:spTgt spid="7"/>
                                        </p:tgtEl>
                                      </p:cBhvr>
                                    </p:animEffect>
                                    <p:anim calcmode="lin" valueType="num">
                                      <p:cBhvr>
                                        <p:cTn id="14" dur="1000" fill="hold"/>
                                        <p:tgtEl>
                                          <p:spTgt spid="7"/>
                                        </p:tgtEl>
                                        <p:attrNameLst>
                                          <p:attrName>ppt_x</p:attrName>
                                        </p:attrNameLst>
                                      </p:cBhvr>
                                      <p:tavLst>
                                        <p:tav tm="0">
                                          <p:val>
                                            <p:strVal val="#ppt_x"/>
                                          </p:val>
                                        </p:tav>
                                        <p:tav tm="100000">
                                          <p:val>
                                            <p:strVal val="#ppt_x"/>
                                          </p:val>
                                        </p:tav>
                                      </p:tavLst>
                                    </p:anim>
                                    <p:anim calcmode="lin" valueType="num">
                                      <p:cBhvr>
                                        <p:cTn id="15"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6" presetClass="entr" presetSubtype="16" fill="hold" nodeType="click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circle(in)">
                                      <p:cBhvr>
                                        <p:cTn id="2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1090E-8388-4F38-A024-354CCA60FD98}"/>
              </a:ext>
            </a:extLst>
          </p:cNvPr>
          <p:cNvSpPr>
            <a:spLocks noGrp="1"/>
          </p:cNvSpPr>
          <p:nvPr>
            <p:ph type="title"/>
          </p:nvPr>
        </p:nvSpPr>
        <p:spPr/>
        <p:txBody>
          <a:bodyPr>
            <a:noAutofit/>
          </a:bodyPr>
          <a:lstStyle/>
          <a:p>
            <a:pPr algn="ctr"/>
            <a:r>
              <a:rPr lang="en-GB" sz="2400" dirty="0"/>
              <a:t>Your Task.</a:t>
            </a:r>
            <a:br>
              <a:rPr lang="en-GB" sz="2400" dirty="0"/>
            </a:br>
            <a:r>
              <a:rPr lang="en-GB" sz="2400" dirty="0"/>
              <a:t>Can you compare and contrast life now and life in the setting of Ali Baba and the Forty Thieves?</a:t>
            </a:r>
          </a:p>
        </p:txBody>
      </p:sp>
      <p:sp>
        <p:nvSpPr>
          <p:cNvPr id="3" name="Text Placeholder 2">
            <a:extLst>
              <a:ext uri="{FF2B5EF4-FFF2-40B4-BE49-F238E27FC236}">
                <a16:creationId xmlns:a16="http://schemas.microsoft.com/office/drawing/2014/main" id="{E2833EF6-5790-4D47-A8D9-CCA5161DC791}"/>
              </a:ext>
            </a:extLst>
          </p:cNvPr>
          <p:cNvSpPr>
            <a:spLocks noGrp="1"/>
          </p:cNvSpPr>
          <p:nvPr>
            <p:ph type="body" idx="1"/>
          </p:nvPr>
        </p:nvSpPr>
        <p:spPr/>
        <p:txBody>
          <a:bodyPr/>
          <a:lstStyle/>
          <a:p>
            <a:r>
              <a:rPr lang="en-GB" dirty="0"/>
              <a:t>The Gulf, Medieval times</a:t>
            </a:r>
          </a:p>
        </p:txBody>
      </p:sp>
      <p:sp>
        <p:nvSpPr>
          <p:cNvPr id="4" name="Content Placeholder 3">
            <a:extLst>
              <a:ext uri="{FF2B5EF4-FFF2-40B4-BE49-F238E27FC236}">
                <a16:creationId xmlns:a16="http://schemas.microsoft.com/office/drawing/2014/main" id="{006CFA6E-8655-4E90-96E5-E548482533EC}"/>
              </a:ext>
            </a:extLst>
          </p:cNvPr>
          <p:cNvSpPr>
            <a:spLocks noGrp="1"/>
          </p:cNvSpPr>
          <p:nvPr>
            <p:ph sz="half" idx="2"/>
          </p:nvPr>
        </p:nvSpPr>
        <p:spPr/>
        <p:txBody>
          <a:bodyPr/>
          <a:lstStyle/>
          <a:p>
            <a:r>
              <a:rPr lang="en-GB" dirty="0"/>
              <a:t>How did they dress?</a:t>
            </a:r>
          </a:p>
          <a:p>
            <a:r>
              <a:rPr lang="en-GB" dirty="0"/>
              <a:t>What did they do?</a:t>
            </a:r>
          </a:p>
          <a:p>
            <a:r>
              <a:rPr lang="en-GB" dirty="0"/>
              <a:t>What were their houses like?</a:t>
            </a:r>
          </a:p>
          <a:p>
            <a:r>
              <a:rPr lang="en-GB" dirty="0"/>
              <a:t>How did they travel?</a:t>
            </a:r>
          </a:p>
        </p:txBody>
      </p:sp>
      <p:sp>
        <p:nvSpPr>
          <p:cNvPr id="5" name="Text Placeholder 4">
            <a:extLst>
              <a:ext uri="{FF2B5EF4-FFF2-40B4-BE49-F238E27FC236}">
                <a16:creationId xmlns:a16="http://schemas.microsoft.com/office/drawing/2014/main" id="{E6DFE452-A7C1-4991-854A-4AD3A939ACCC}"/>
              </a:ext>
            </a:extLst>
          </p:cNvPr>
          <p:cNvSpPr>
            <a:spLocks noGrp="1"/>
          </p:cNvSpPr>
          <p:nvPr>
            <p:ph type="body" sz="quarter" idx="3"/>
          </p:nvPr>
        </p:nvSpPr>
        <p:spPr/>
        <p:txBody>
          <a:bodyPr/>
          <a:lstStyle/>
          <a:p>
            <a:r>
              <a:rPr lang="en-GB" dirty="0"/>
              <a:t>Huddersfield 2020</a:t>
            </a:r>
          </a:p>
        </p:txBody>
      </p:sp>
      <p:sp>
        <p:nvSpPr>
          <p:cNvPr id="6" name="Content Placeholder 5">
            <a:extLst>
              <a:ext uri="{FF2B5EF4-FFF2-40B4-BE49-F238E27FC236}">
                <a16:creationId xmlns:a16="http://schemas.microsoft.com/office/drawing/2014/main" id="{465C2BA6-12E9-4576-874D-89264183964C}"/>
              </a:ext>
            </a:extLst>
          </p:cNvPr>
          <p:cNvSpPr>
            <a:spLocks noGrp="1"/>
          </p:cNvSpPr>
          <p:nvPr>
            <p:ph sz="quarter" idx="4"/>
          </p:nvPr>
        </p:nvSpPr>
        <p:spPr/>
        <p:txBody>
          <a:bodyPr/>
          <a:lstStyle/>
          <a:p>
            <a:endParaRPr lang="en-GB"/>
          </a:p>
        </p:txBody>
      </p:sp>
      <p:sp>
        <p:nvSpPr>
          <p:cNvPr id="8" name="Explosion: 14 Points 7">
            <a:extLst>
              <a:ext uri="{FF2B5EF4-FFF2-40B4-BE49-F238E27FC236}">
                <a16:creationId xmlns:a16="http://schemas.microsoft.com/office/drawing/2014/main" id="{D2FDD6B4-7056-4145-A33E-7CBB02616B35}"/>
              </a:ext>
            </a:extLst>
          </p:cNvPr>
          <p:cNvSpPr/>
          <p:nvPr/>
        </p:nvSpPr>
        <p:spPr>
          <a:xfrm rot="165142">
            <a:off x="2788543" y="4483244"/>
            <a:ext cx="6867299" cy="1689652"/>
          </a:xfrm>
          <a:prstGeom prst="irregularSeal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a:t>You can present your work however you wish!</a:t>
            </a:r>
            <a:endParaRPr lang="en-GB" dirty="0"/>
          </a:p>
        </p:txBody>
      </p:sp>
    </p:spTree>
    <p:extLst>
      <p:ext uri="{BB962C8B-B14F-4D97-AF65-F5344CB8AC3E}">
        <p14:creationId xmlns:p14="http://schemas.microsoft.com/office/powerpoint/2010/main" val="7144268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fltVal val="0"/>
                                          </p:val>
                                        </p:tav>
                                        <p:tav tm="100000">
                                          <p:val>
                                            <p:strVal val="#ppt_h"/>
                                          </p:val>
                                        </p:tav>
                                      </p:tavLst>
                                    </p:anim>
                                    <p:animEffect transition="in" filter="fade">
                                      <p:cBhvr>
                                        <p:cTn id="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205</TotalTime>
  <Words>561</Words>
  <Application>Microsoft Office PowerPoint</Application>
  <PresentationFormat>Widescreen</PresentationFormat>
  <Paragraphs>44</Paragraphs>
  <Slides>15</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Algerian</vt:lpstr>
      <vt:lpstr>Arial</vt:lpstr>
      <vt:lpstr>Franklin Gothic Medium</vt:lpstr>
      <vt:lpstr>Gill Sans MT</vt:lpstr>
      <vt:lpstr>Gallery</vt:lpstr>
      <vt:lpstr>Can I recognise stories from a different culture and time?</vt:lpstr>
      <vt:lpstr>Ali baba and the forty thieves</vt:lpstr>
      <vt:lpstr>Ali baba and the forty thieves</vt:lpstr>
      <vt:lpstr>PowerPoint Presentation</vt:lpstr>
      <vt:lpstr>PowerPoint Presentation</vt:lpstr>
      <vt:lpstr>What will happen next?</vt:lpstr>
      <vt:lpstr>PowerPoint Presentation</vt:lpstr>
      <vt:lpstr>Have you heard of  these stories?</vt:lpstr>
      <vt:lpstr>One thousand and one Arabian nights</vt:lpstr>
      <vt:lpstr>PowerPoint Presentation</vt:lpstr>
      <vt:lpstr>PowerPoint Presentation</vt:lpstr>
      <vt:lpstr>PowerPoint Presentation</vt:lpstr>
      <vt:lpstr>PowerPoint Presentation</vt:lpstr>
      <vt:lpstr>What was life like in the middle east during the 9th century</vt:lpstr>
      <vt:lpstr>Your Task. Can you compare and contrast life now and life in the setting of Ali Baba and the Forty Thieves?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Can I recognise stories from a different culture and time?</dc:title>
  <dc:creator>Richard Alsop</dc:creator>
  <cp:lastModifiedBy>Richard Alsop</cp:lastModifiedBy>
  <cp:revision>18</cp:revision>
  <dcterms:created xsi:type="dcterms:W3CDTF">2020-03-31T09:45:29Z</dcterms:created>
  <dcterms:modified xsi:type="dcterms:W3CDTF">2020-04-27T11:45:02Z</dcterms:modified>
</cp:coreProperties>
</file>