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3" r:id="rId2"/>
    <p:sldId id="344" r:id="rId3"/>
    <p:sldId id="345" r:id="rId4"/>
    <p:sldId id="346" r:id="rId5"/>
    <p:sldId id="347" r:id="rId6"/>
    <p:sldId id="335" r:id="rId7"/>
    <p:sldId id="336" r:id="rId8"/>
    <p:sldId id="337" r:id="rId9"/>
    <p:sldId id="338" r:id="rId10"/>
    <p:sldId id="307" r:id="rId11"/>
    <p:sldId id="339" r:id="rId12"/>
    <p:sldId id="340" r:id="rId13"/>
    <p:sldId id="341" r:id="rId14"/>
    <p:sldId id="342" r:id="rId15"/>
    <p:sldId id="308" r:id="rId16"/>
    <p:sldId id="332" r:id="rId17"/>
    <p:sldId id="333" r:id="rId18"/>
    <p:sldId id="334" r:id="rId19"/>
    <p:sldId id="309" r:id="rId20"/>
    <p:sldId id="331" r:id="rId21"/>
    <p:sldId id="310" r:id="rId22"/>
    <p:sldId id="311" r:id="rId23"/>
    <p:sldId id="330" r:id="rId24"/>
    <p:sldId id="329" r:id="rId25"/>
    <p:sldId id="313" r:id="rId26"/>
    <p:sldId id="328" r:id="rId27"/>
    <p:sldId id="314" r:id="rId28"/>
    <p:sldId id="327" r:id="rId29"/>
    <p:sldId id="315" r:id="rId30"/>
    <p:sldId id="326" r:id="rId31"/>
    <p:sldId id="316" r:id="rId32"/>
    <p:sldId id="325" r:id="rId33"/>
    <p:sldId id="324" r:id="rId34"/>
    <p:sldId id="317" r:id="rId35"/>
    <p:sldId id="323" r:id="rId36"/>
    <p:sldId id="318" r:id="rId37"/>
    <p:sldId id="322" r:id="rId38"/>
    <p:sldId id="319" r:id="rId39"/>
    <p:sldId id="321" r:id="rId40"/>
    <p:sldId id="320"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009999"/>
    <a:srgbClr val="00FFFF"/>
    <a:srgbClr val="3399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98D76F-ACBC-4A24-B509-819D809B43E4}" type="datetimeFigureOut">
              <a:rPr lang="en-US" smtClean="0"/>
              <a:pPr/>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98D76F-ACBC-4A24-B509-819D809B43E4}" type="datetimeFigureOut">
              <a:rPr lang="en-US" smtClean="0"/>
              <a:pPr/>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98D76F-ACBC-4A24-B509-819D809B43E4}" type="datetimeFigureOut">
              <a:rPr lang="en-US" smtClean="0"/>
              <a:pPr/>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98D76F-ACBC-4A24-B509-819D809B43E4}" type="datetimeFigureOut">
              <a:rPr lang="en-US" smtClean="0"/>
              <a:pPr/>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98D76F-ACBC-4A24-B509-819D809B43E4}" type="datetimeFigureOut">
              <a:rPr lang="en-US" smtClean="0"/>
              <a:pPr/>
              <a:t>4/28/2020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98D76F-ACBC-4A24-B509-819D809B43E4}" type="datetimeFigureOut">
              <a:rPr lang="en-US" smtClean="0"/>
              <a:pPr/>
              <a:t>4/28/2020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98D76F-ACBC-4A24-B509-819D809B43E4}" type="datetimeFigureOut">
              <a:rPr lang="en-US" smtClean="0"/>
              <a:pPr/>
              <a:t>4/28/2020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98D76F-ACBC-4A24-B509-819D809B43E4}" type="datetimeFigureOut">
              <a:rPr lang="en-US" smtClean="0"/>
              <a:pPr/>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98D76F-ACBC-4A24-B509-819D809B43E4}" type="datetimeFigureOut">
              <a:rPr lang="en-US" smtClean="0"/>
              <a:pPr/>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98D76F-ACBC-4A24-B509-819D809B43E4}" type="datetimeFigureOut">
              <a:rPr lang="en-US" smtClean="0"/>
              <a:pPr/>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98D76F-ACBC-4A24-B509-819D809B43E4}" type="datetimeFigureOut">
              <a:rPr lang="en-US" smtClean="0"/>
              <a:pPr/>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39F472-24F3-42FC-B927-A6C994A0146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98D76F-ACBC-4A24-B509-819D809B43E4}" type="datetimeFigureOut">
              <a:rPr lang="en-US" smtClean="0"/>
              <a:pPr/>
              <a:t>4/28/2020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39F472-24F3-42FC-B927-A6C994A0146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C2B4C-44BD-457F-8946-A5BDAA6445CD}"/>
              </a:ext>
            </a:extLst>
          </p:cNvPr>
          <p:cNvSpPr>
            <a:spLocks noGrp="1"/>
          </p:cNvSpPr>
          <p:nvPr>
            <p:ph type="ctrTitle"/>
          </p:nvPr>
        </p:nvSpPr>
        <p:spPr/>
        <p:txBody>
          <a:bodyPr/>
          <a:lstStyle/>
          <a:p>
            <a:r>
              <a:rPr lang="en-GB" dirty="0"/>
              <a:t>The Epic of Gilgamesh</a:t>
            </a:r>
          </a:p>
        </p:txBody>
      </p:sp>
      <p:sp>
        <p:nvSpPr>
          <p:cNvPr id="3" name="Subtitle 2">
            <a:extLst>
              <a:ext uri="{FF2B5EF4-FFF2-40B4-BE49-F238E27FC236}">
                <a16:creationId xmlns:a16="http://schemas.microsoft.com/office/drawing/2014/main" id="{6E6F7141-616C-4747-BA13-88ADEE2A820D}"/>
              </a:ext>
            </a:extLst>
          </p:cNvPr>
          <p:cNvSpPr>
            <a:spLocks noGrp="1"/>
          </p:cNvSpPr>
          <p:nvPr>
            <p:ph type="subTitle" idx="1"/>
          </p:nvPr>
        </p:nvSpPr>
        <p:spPr/>
        <p:txBody>
          <a:bodyPr/>
          <a:lstStyle/>
          <a:p>
            <a:r>
              <a:rPr lang="en-GB" u="sng" dirty="0"/>
              <a:t>Can I read and understand a story from another culture?</a:t>
            </a:r>
          </a:p>
        </p:txBody>
      </p:sp>
    </p:spTree>
    <p:extLst>
      <p:ext uri="{BB962C8B-B14F-4D97-AF65-F5344CB8AC3E}">
        <p14:creationId xmlns:p14="http://schemas.microsoft.com/office/powerpoint/2010/main" val="2982202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1006C-FC8F-479B-ABF8-57DB5BE032B5}"/>
              </a:ext>
            </a:extLst>
          </p:cNvPr>
          <p:cNvSpPr>
            <a:spLocks noGrp="1"/>
          </p:cNvSpPr>
          <p:nvPr>
            <p:ph type="title"/>
          </p:nvPr>
        </p:nvSpPr>
        <p:spPr/>
        <p:txBody>
          <a:bodyPr>
            <a:normAutofit fontScale="90000"/>
          </a:bodyPr>
          <a:lstStyle/>
          <a:p>
            <a:r>
              <a:rPr lang="en-GB" dirty="0"/>
              <a:t>Mesopotamia </a:t>
            </a:r>
            <a:br>
              <a:rPr lang="en-GB" dirty="0"/>
            </a:br>
            <a:r>
              <a:rPr lang="en-GB" dirty="0"/>
              <a:t>(its part of the middle east!)</a:t>
            </a:r>
          </a:p>
        </p:txBody>
      </p:sp>
      <p:pic>
        <p:nvPicPr>
          <p:cNvPr id="4" name="Content Placeholder 3">
            <a:extLst>
              <a:ext uri="{FF2B5EF4-FFF2-40B4-BE49-F238E27FC236}">
                <a16:creationId xmlns:a16="http://schemas.microsoft.com/office/drawing/2014/main" id="{F54F7AFF-9089-4784-9ED6-A2F403E8F4AD}"/>
              </a:ext>
            </a:extLst>
          </p:cNvPr>
          <p:cNvPicPr>
            <a:picLocks noGrp="1" noChangeAspect="1"/>
          </p:cNvPicPr>
          <p:nvPr>
            <p:ph idx="1"/>
          </p:nvPr>
        </p:nvPicPr>
        <p:blipFill>
          <a:blip r:embed="rId2"/>
          <a:stretch>
            <a:fillRect/>
          </a:stretch>
        </p:blipFill>
        <p:spPr>
          <a:xfrm>
            <a:off x="1368876" y="1600200"/>
            <a:ext cx="6406248" cy="4525963"/>
          </a:xfrm>
          <a:prstGeom prst="rect">
            <a:avLst/>
          </a:prstGeom>
        </p:spPr>
      </p:pic>
    </p:spTree>
    <p:extLst>
      <p:ext uri="{BB962C8B-B14F-4D97-AF65-F5344CB8AC3E}">
        <p14:creationId xmlns:p14="http://schemas.microsoft.com/office/powerpoint/2010/main" val="3270115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81E7530-396C-45F0-92F4-A885648D16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esopotamia - Ancient History Encyclopedia">
            <a:extLst>
              <a:ext uri="{FF2B5EF4-FFF2-40B4-BE49-F238E27FC236}">
                <a16:creationId xmlns:a16="http://schemas.microsoft.com/office/drawing/2014/main" id="{0D5BAA06-E410-4410-95A5-676AD59B06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3" r="14809" b="2"/>
          <a:stretch/>
        </p:blipFill>
        <p:spPr bwMode="auto">
          <a:xfrm>
            <a:off x="452753" y="-1"/>
            <a:ext cx="8691247" cy="6857999"/>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7316481C-0A49-4796-812B-0D64F063B7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64924" cy="6858000"/>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ADDE0A-59F8-4B86-BEA4-E808D30ACD13}"/>
              </a:ext>
            </a:extLst>
          </p:cNvPr>
          <p:cNvSpPr>
            <a:spLocks noGrp="1"/>
          </p:cNvSpPr>
          <p:nvPr>
            <p:ph type="title"/>
          </p:nvPr>
        </p:nvSpPr>
        <p:spPr>
          <a:xfrm>
            <a:off x="874986" y="721805"/>
            <a:ext cx="2906015" cy="2147520"/>
          </a:xfrm>
        </p:spPr>
        <p:txBody>
          <a:bodyPr>
            <a:normAutofit/>
          </a:bodyPr>
          <a:lstStyle/>
          <a:p>
            <a:r>
              <a:rPr lang="en-GB" sz="3700" dirty="0">
                <a:solidFill>
                  <a:schemeClr val="bg1"/>
                </a:solidFill>
              </a:rPr>
              <a:t>Mesopotamia</a:t>
            </a:r>
          </a:p>
        </p:txBody>
      </p:sp>
      <p:sp>
        <p:nvSpPr>
          <p:cNvPr id="75" name="Rectangle 74">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5228"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81DE8B58-F373-409E-A253-4380A66091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91540" y="73152"/>
            <a:ext cx="884223" cy="232963"/>
            <a:chOff x="1188720" y="73152"/>
            <a:chExt cx="1178966" cy="232963"/>
          </a:xfrm>
        </p:grpSpPr>
        <p:sp>
          <p:nvSpPr>
            <p:cNvPr id="78" name="Rectangle 64">
              <a:extLst>
                <a:ext uri="{FF2B5EF4-FFF2-40B4-BE49-F238E27FC236}">
                  <a16:creationId xmlns:a16="http://schemas.microsoft.com/office/drawing/2014/main" id="{F5ACE265-D22D-48CC-99DE-EB81AE922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8541"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66">
              <a:extLst>
                <a:ext uri="{FF2B5EF4-FFF2-40B4-BE49-F238E27FC236}">
                  <a16:creationId xmlns:a16="http://schemas.microsoft.com/office/drawing/2014/main" id="{6FE80EEA-F4ED-4436-8861-0BEAAEFE76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8541"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64">
              <a:extLst>
                <a:ext uri="{FF2B5EF4-FFF2-40B4-BE49-F238E27FC236}">
                  <a16:creationId xmlns:a16="http://schemas.microsoft.com/office/drawing/2014/main" id="{C3642BC8-86E8-47D0-8846-3E4D49E4B4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3586"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66">
              <a:extLst>
                <a:ext uri="{FF2B5EF4-FFF2-40B4-BE49-F238E27FC236}">
                  <a16:creationId xmlns:a16="http://schemas.microsoft.com/office/drawing/2014/main" id="{82D35214-3634-4180-BF0E-45B6145161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3586"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64">
              <a:extLst>
                <a:ext uri="{FF2B5EF4-FFF2-40B4-BE49-F238E27FC236}">
                  <a16:creationId xmlns:a16="http://schemas.microsoft.com/office/drawing/2014/main" id="{15BE89E6-3D1C-42B5-A950-E72889F8BB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38631"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66">
              <a:extLst>
                <a:ext uri="{FF2B5EF4-FFF2-40B4-BE49-F238E27FC236}">
                  <a16:creationId xmlns:a16="http://schemas.microsoft.com/office/drawing/2014/main" id="{473771CC-5097-4E08-9606-24B0BC9A0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38631"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64">
              <a:extLst>
                <a:ext uri="{FF2B5EF4-FFF2-40B4-BE49-F238E27FC236}">
                  <a16:creationId xmlns:a16="http://schemas.microsoft.com/office/drawing/2014/main" id="{BE872634-00DA-47BD-880D-5C05FFADC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3675"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66">
              <a:extLst>
                <a:ext uri="{FF2B5EF4-FFF2-40B4-BE49-F238E27FC236}">
                  <a16:creationId xmlns:a16="http://schemas.microsoft.com/office/drawing/2014/main" id="{4F151F5C-DE9B-460E-BC51-471F4A8A5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3675"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64">
              <a:extLst>
                <a:ext uri="{FF2B5EF4-FFF2-40B4-BE49-F238E27FC236}">
                  <a16:creationId xmlns:a16="http://schemas.microsoft.com/office/drawing/2014/main" id="{34557B8A-4D2F-4D0D-B746-59EA85318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88720"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66">
              <a:extLst>
                <a:ext uri="{FF2B5EF4-FFF2-40B4-BE49-F238E27FC236}">
                  <a16:creationId xmlns:a16="http://schemas.microsoft.com/office/drawing/2014/main" id="{C764CD8E-E409-4E9B-8E87-746DDE36D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88720"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64">
              <a:extLst>
                <a:ext uri="{FF2B5EF4-FFF2-40B4-BE49-F238E27FC236}">
                  <a16:creationId xmlns:a16="http://schemas.microsoft.com/office/drawing/2014/main" id="{8E27A01D-2F01-4286-9453-3FBF6E84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13318"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66">
              <a:extLst>
                <a:ext uri="{FF2B5EF4-FFF2-40B4-BE49-F238E27FC236}">
                  <a16:creationId xmlns:a16="http://schemas.microsoft.com/office/drawing/2014/main" id="{460487A5-12EB-422E-9588-8FF06FAF73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13318"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64">
              <a:extLst>
                <a:ext uri="{FF2B5EF4-FFF2-40B4-BE49-F238E27FC236}">
                  <a16:creationId xmlns:a16="http://schemas.microsoft.com/office/drawing/2014/main" id="{7D522D20-C9F7-4B34-9066-4B43ADAAB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188363"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66">
              <a:extLst>
                <a:ext uri="{FF2B5EF4-FFF2-40B4-BE49-F238E27FC236}">
                  <a16:creationId xmlns:a16="http://schemas.microsoft.com/office/drawing/2014/main" id="{97B04F2C-295B-447A-8941-0AD4F55516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188363"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64">
              <a:extLst>
                <a:ext uri="{FF2B5EF4-FFF2-40B4-BE49-F238E27FC236}">
                  <a16:creationId xmlns:a16="http://schemas.microsoft.com/office/drawing/2014/main" id="{17D7FF91-B366-4534-B9B4-5710926EE7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063408"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66">
              <a:extLst>
                <a:ext uri="{FF2B5EF4-FFF2-40B4-BE49-F238E27FC236}">
                  <a16:creationId xmlns:a16="http://schemas.microsoft.com/office/drawing/2014/main" id="{B5B8116C-ADD9-4826-9C37-270377E8F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063408"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64">
              <a:extLst>
                <a:ext uri="{FF2B5EF4-FFF2-40B4-BE49-F238E27FC236}">
                  <a16:creationId xmlns:a16="http://schemas.microsoft.com/office/drawing/2014/main" id="{22D01D96-8DB8-40BF-83AC-4CA49EC263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8452"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66">
              <a:extLst>
                <a:ext uri="{FF2B5EF4-FFF2-40B4-BE49-F238E27FC236}">
                  <a16:creationId xmlns:a16="http://schemas.microsoft.com/office/drawing/2014/main" id="{44B584CD-5E60-4B15-847C-B30D15DA1A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8452"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64">
              <a:extLst>
                <a:ext uri="{FF2B5EF4-FFF2-40B4-BE49-F238E27FC236}">
                  <a16:creationId xmlns:a16="http://schemas.microsoft.com/office/drawing/2014/main" id="{CF2BB7DC-B968-4F0B-9748-BF0E6E297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13497"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66">
              <a:extLst>
                <a:ext uri="{FF2B5EF4-FFF2-40B4-BE49-F238E27FC236}">
                  <a16:creationId xmlns:a16="http://schemas.microsoft.com/office/drawing/2014/main" id="{CF12C159-3F09-4861-9450-ECD5DB310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13497"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9" name="Rectangle 98">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33984"/>
            <a:ext cx="455228"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7B47A2-807D-4D86-A418-38B5DF671BF0}"/>
              </a:ext>
            </a:extLst>
          </p:cNvPr>
          <p:cNvSpPr>
            <a:spLocks noGrp="1"/>
          </p:cNvSpPr>
          <p:nvPr>
            <p:ph idx="1"/>
          </p:nvPr>
        </p:nvSpPr>
        <p:spPr>
          <a:xfrm>
            <a:off x="874986" y="3379979"/>
            <a:ext cx="2906014" cy="3186359"/>
          </a:xfrm>
        </p:spPr>
        <p:txBody>
          <a:bodyPr anchor="ctr">
            <a:normAutofit/>
          </a:bodyPr>
          <a:lstStyle/>
          <a:p>
            <a:r>
              <a:rPr lang="en-GB" sz="1600">
                <a:solidFill>
                  <a:schemeClr val="bg1"/>
                </a:solidFill>
              </a:rPr>
              <a:t>Mesopotamia is a historical region of Western Asia situated within the Tigris–Euphrates river system.</a:t>
            </a:r>
          </a:p>
        </p:txBody>
      </p:sp>
    </p:spTree>
    <p:extLst>
      <p:ext uri="{BB962C8B-B14F-4D97-AF65-F5344CB8AC3E}">
        <p14:creationId xmlns:p14="http://schemas.microsoft.com/office/powerpoint/2010/main" val="243586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81E7530-396C-45F0-92F4-A885648D16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Mesopotamian Civilization | Mesopotamia, Ancient mesopotamia map ...">
            <a:extLst>
              <a:ext uri="{FF2B5EF4-FFF2-40B4-BE49-F238E27FC236}">
                <a16:creationId xmlns:a16="http://schemas.microsoft.com/office/drawing/2014/main" id="{B0FBCCBD-F6CC-452C-BAD7-C0D78036F6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776" r="2560" b="-1"/>
          <a:stretch/>
        </p:blipFill>
        <p:spPr bwMode="auto">
          <a:xfrm>
            <a:off x="452753" y="-1"/>
            <a:ext cx="8691247" cy="6857999"/>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7316481C-0A49-4796-812B-0D64F063B7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64924" cy="6858000"/>
          </a:xfrm>
          <a:prstGeom prst="rect">
            <a:avLst/>
          </a:prstGeom>
          <a:solidFill>
            <a:schemeClr val="tx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E25B92-5694-4C52-87BA-E233BE0B1E72}"/>
              </a:ext>
            </a:extLst>
          </p:cNvPr>
          <p:cNvSpPr>
            <a:spLocks noGrp="1"/>
          </p:cNvSpPr>
          <p:nvPr>
            <p:ph type="title"/>
          </p:nvPr>
        </p:nvSpPr>
        <p:spPr>
          <a:xfrm>
            <a:off x="874986" y="721805"/>
            <a:ext cx="2906015" cy="2147520"/>
          </a:xfrm>
        </p:spPr>
        <p:txBody>
          <a:bodyPr>
            <a:normAutofit/>
          </a:bodyPr>
          <a:lstStyle/>
          <a:p>
            <a:r>
              <a:rPr lang="en-GB" sz="3700">
                <a:solidFill>
                  <a:schemeClr val="bg1"/>
                </a:solidFill>
              </a:rPr>
              <a:t>Mesopotamia</a:t>
            </a:r>
          </a:p>
        </p:txBody>
      </p:sp>
      <p:sp>
        <p:nvSpPr>
          <p:cNvPr id="75" name="Rectangle 74">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5228"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81DE8B58-F373-409E-A253-4380A66091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91540" y="73152"/>
            <a:ext cx="884223" cy="232963"/>
            <a:chOff x="1188720" y="73152"/>
            <a:chExt cx="1178966" cy="232963"/>
          </a:xfrm>
        </p:grpSpPr>
        <p:sp>
          <p:nvSpPr>
            <p:cNvPr id="78" name="Rectangle 64">
              <a:extLst>
                <a:ext uri="{FF2B5EF4-FFF2-40B4-BE49-F238E27FC236}">
                  <a16:creationId xmlns:a16="http://schemas.microsoft.com/office/drawing/2014/main" id="{F5ACE265-D22D-48CC-99DE-EB81AE922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8541"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66">
              <a:extLst>
                <a:ext uri="{FF2B5EF4-FFF2-40B4-BE49-F238E27FC236}">
                  <a16:creationId xmlns:a16="http://schemas.microsoft.com/office/drawing/2014/main" id="{6FE80EEA-F4ED-4436-8861-0BEAAEFE76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8541"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64">
              <a:extLst>
                <a:ext uri="{FF2B5EF4-FFF2-40B4-BE49-F238E27FC236}">
                  <a16:creationId xmlns:a16="http://schemas.microsoft.com/office/drawing/2014/main" id="{C3642BC8-86E8-47D0-8846-3E4D49E4B4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3586"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66">
              <a:extLst>
                <a:ext uri="{FF2B5EF4-FFF2-40B4-BE49-F238E27FC236}">
                  <a16:creationId xmlns:a16="http://schemas.microsoft.com/office/drawing/2014/main" id="{82D35214-3634-4180-BF0E-45B6145161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3586"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64">
              <a:extLst>
                <a:ext uri="{FF2B5EF4-FFF2-40B4-BE49-F238E27FC236}">
                  <a16:creationId xmlns:a16="http://schemas.microsoft.com/office/drawing/2014/main" id="{15BE89E6-3D1C-42B5-A950-E72889F8BB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38631"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66">
              <a:extLst>
                <a:ext uri="{FF2B5EF4-FFF2-40B4-BE49-F238E27FC236}">
                  <a16:creationId xmlns:a16="http://schemas.microsoft.com/office/drawing/2014/main" id="{473771CC-5097-4E08-9606-24B0BC9A0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38631"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64">
              <a:extLst>
                <a:ext uri="{FF2B5EF4-FFF2-40B4-BE49-F238E27FC236}">
                  <a16:creationId xmlns:a16="http://schemas.microsoft.com/office/drawing/2014/main" id="{BE872634-00DA-47BD-880D-5C05FFADC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3675"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66">
              <a:extLst>
                <a:ext uri="{FF2B5EF4-FFF2-40B4-BE49-F238E27FC236}">
                  <a16:creationId xmlns:a16="http://schemas.microsoft.com/office/drawing/2014/main" id="{4F151F5C-DE9B-460E-BC51-471F4A8A5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3675"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64">
              <a:extLst>
                <a:ext uri="{FF2B5EF4-FFF2-40B4-BE49-F238E27FC236}">
                  <a16:creationId xmlns:a16="http://schemas.microsoft.com/office/drawing/2014/main" id="{34557B8A-4D2F-4D0D-B746-59EA85318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88720"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66">
              <a:extLst>
                <a:ext uri="{FF2B5EF4-FFF2-40B4-BE49-F238E27FC236}">
                  <a16:creationId xmlns:a16="http://schemas.microsoft.com/office/drawing/2014/main" id="{C764CD8E-E409-4E9B-8E87-746DDE36D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88720"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64">
              <a:extLst>
                <a:ext uri="{FF2B5EF4-FFF2-40B4-BE49-F238E27FC236}">
                  <a16:creationId xmlns:a16="http://schemas.microsoft.com/office/drawing/2014/main" id="{8E27A01D-2F01-4286-9453-3FBF6E84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13318"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66">
              <a:extLst>
                <a:ext uri="{FF2B5EF4-FFF2-40B4-BE49-F238E27FC236}">
                  <a16:creationId xmlns:a16="http://schemas.microsoft.com/office/drawing/2014/main" id="{460487A5-12EB-422E-9588-8FF06FAF73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13318"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64">
              <a:extLst>
                <a:ext uri="{FF2B5EF4-FFF2-40B4-BE49-F238E27FC236}">
                  <a16:creationId xmlns:a16="http://schemas.microsoft.com/office/drawing/2014/main" id="{7D522D20-C9F7-4B34-9066-4B43ADAAB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188363"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66">
              <a:extLst>
                <a:ext uri="{FF2B5EF4-FFF2-40B4-BE49-F238E27FC236}">
                  <a16:creationId xmlns:a16="http://schemas.microsoft.com/office/drawing/2014/main" id="{97B04F2C-295B-447A-8941-0AD4F55516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188363"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64">
              <a:extLst>
                <a:ext uri="{FF2B5EF4-FFF2-40B4-BE49-F238E27FC236}">
                  <a16:creationId xmlns:a16="http://schemas.microsoft.com/office/drawing/2014/main" id="{17D7FF91-B366-4534-B9B4-5710926EE7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063408"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66">
              <a:extLst>
                <a:ext uri="{FF2B5EF4-FFF2-40B4-BE49-F238E27FC236}">
                  <a16:creationId xmlns:a16="http://schemas.microsoft.com/office/drawing/2014/main" id="{B5B8116C-ADD9-4826-9C37-270377E8F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063408"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64">
              <a:extLst>
                <a:ext uri="{FF2B5EF4-FFF2-40B4-BE49-F238E27FC236}">
                  <a16:creationId xmlns:a16="http://schemas.microsoft.com/office/drawing/2014/main" id="{22D01D96-8DB8-40BF-83AC-4CA49EC263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8452"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66">
              <a:extLst>
                <a:ext uri="{FF2B5EF4-FFF2-40B4-BE49-F238E27FC236}">
                  <a16:creationId xmlns:a16="http://schemas.microsoft.com/office/drawing/2014/main" id="{44B584CD-5E60-4B15-847C-B30D15DA1A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8452"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64">
              <a:extLst>
                <a:ext uri="{FF2B5EF4-FFF2-40B4-BE49-F238E27FC236}">
                  <a16:creationId xmlns:a16="http://schemas.microsoft.com/office/drawing/2014/main" id="{CF2BB7DC-B968-4F0B-9748-BF0E6E297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13497"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66">
              <a:extLst>
                <a:ext uri="{FF2B5EF4-FFF2-40B4-BE49-F238E27FC236}">
                  <a16:creationId xmlns:a16="http://schemas.microsoft.com/office/drawing/2014/main" id="{CF12C159-3F09-4861-9450-ECD5DB310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13497"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9" name="Rectangle 98">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33984"/>
            <a:ext cx="455228"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767812C-4413-4CB2-8CF7-099A754D0629}"/>
              </a:ext>
            </a:extLst>
          </p:cNvPr>
          <p:cNvSpPr>
            <a:spLocks noGrp="1"/>
          </p:cNvSpPr>
          <p:nvPr>
            <p:ph idx="1"/>
          </p:nvPr>
        </p:nvSpPr>
        <p:spPr>
          <a:xfrm>
            <a:off x="874986" y="3379979"/>
            <a:ext cx="2906014" cy="3186359"/>
          </a:xfrm>
        </p:spPr>
        <p:txBody>
          <a:bodyPr anchor="ctr">
            <a:normAutofit/>
          </a:bodyPr>
          <a:lstStyle/>
          <a:p>
            <a:r>
              <a:rPr lang="en-GB" sz="1600" b="1">
                <a:solidFill>
                  <a:schemeClr val="bg1"/>
                </a:solidFill>
              </a:rPr>
              <a:t>Mesopotamia</a:t>
            </a:r>
            <a:r>
              <a:rPr lang="en-GB" sz="1600">
                <a:solidFill>
                  <a:schemeClr val="bg1"/>
                </a:solidFill>
              </a:rPr>
              <a:t> (from the Greek, meaning 'between two rivers’).</a:t>
            </a:r>
          </a:p>
          <a:p>
            <a:r>
              <a:rPr lang="en-GB" sz="1600">
                <a:solidFill>
                  <a:schemeClr val="bg1"/>
                </a:solidFill>
              </a:rPr>
              <a:t>Today it includes modern day Iraq and parts of Iran, Syria and Turkey</a:t>
            </a:r>
          </a:p>
          <a:p>
            <a:endParaRPr lang="en-GB" sz="1600">
              <a:solidFill>
                <a:schemeClr val="bg1"/>
              </a:solidFill>
            </a:endParaRPr>
          </a:p>
        </p:txBody>
      </p:sp>
    </p:spTree>
    <p:extLst>
      <p:ext uri="{BB962C8B-B14F-4D97-AF65-F5344CB8AC3E}">
        <p14:creationId xmlns:p14="http://schemas.microsoft.com/office/powerpoint/2010/main" val="1214403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7773C7F-F9F4-495F-ABB1-248C7149AD3B}"/>
              </a:ext>
            </a:extLst>
          </p:cNvPr>
          <p:cNvSpPr>
            <a:spLocks noGrp="1"/>
          </p:cNvSpPr>
          <p:nvPr>
            <p:ph type="ctrTitle"/>
          </p:nvPr>
        </p:nvSpPr>
        <p:spPr>
          <a:xfrm>
            <a:off x="685800" y="2130425"/>
            <a:ext cx="8153400" cy="2441575"/>
          </a:xfrm>
        </p:spPr>
        <p:txBody>
          <a:bodyPr>
            <a:normAutofit/>
          </a:bodyPr>
          <a:lstStyle/>
          <a:p>
            <a:r>
              <a:rPr lang="en-GB" sz="8800" dirty="0"/>
              <a:t>GILGAMESH!</a:t>
            </a:r>
          </a:p>
        </p:txBody>
      </p:sp>
      <p:sp>
        <p:nvSpPr>
          <p:cNvPr id="5" name="Subtitle 4">
            <a:extLst>
              <a:ext uri="{FF2B5EF4-FFF2-40B4-BE49-F238E27FC236}">
                <a16:creationId xmlns:a16="http://schemas.microsoft.com/office/drawing/2014/main" id="{D1989821-4270-434E-8CE4-72EF0D37AEAC}"/>
              </a:ext>
            </a:extLst>
          </p:cNvPr>
          <p:cNvSpPr>
            <a:spLocks noGrp="1"/>
          </p:cNvSpPr>
          <p:nvPr>
            <p:ph type="subTitle" idx="1"/>
          </p:nvPr>
        </p:nvSpPr>
        <p:spPr/>
        <p:txBody>
          <a:bodyPr/>
          <a:lstStyle/>
          <a:p>
            <a:r>
              <a:rPr lang="en-GB" dirty="0">
                <a:solidFill>
                  <a:schemeClr val="tx1"/>
                </a:solidFill>
              </a:rPr>
              <a:t>READ THIS EPIC PEOM FROM THE MESOPOTAMIA REGION</a:t>
            </a:r>
          </a:p>
        </p:txBody>
      </p:sp>
    </p:spTree>
    <p:extLst>
      <p:ext uri="{BB962C8B-B14F-4D97-AF65-F5344CB8AC3E}">
        <p14:creationId xmlns:p14="http://schemas.microsoft.com/office/powerpoint/2010/main" val="3329481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381000" y="762000"/>
            <a:ext cx="83058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The Epic of Gilgamesh is among the earliest known works of literature.   </a:t>
            </a:r>
            <a:r>
              <a:rPr lang="en-US" sz="3000" b="1" dirty="0">
                <a:solidFill>
                  <a:srgbClr val="008080"/>
                </a:solidFill>
                <a:latin typeface="Arial" pitchFamily="34" charset="0"/>
                <a:ea typeface="Adobe Gothic Std B" pitchFamily="34" charset="-128"/>
                <a:cs typeface="Arial" pitchFamily="34" charset="0"/>
              </a:rPr>
              <a:t>An epic is a long poem that tells the story of legendary or heroic people or gods.   Like most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epics, the first stories of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Gilgamesh began as oral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fables handed down by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word of mouth.  Hundreds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of years after the poets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first spoke of Gilgamesh,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legends were collected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and recorded on clay tablets.</a:t>
            </a:r>
          </a:p>
        </p:txBody>
      </p:sp>
      <p:pic>
        <p:nvPicPr>
          <p:cNvPr id="3" name="Picture 2" descr="!.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34000" y="2362200"/>
            <a:ext cx="3423605" cy="3948558"/>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pic>
        <p:nvPicPr>
          <p:cNvPr id="2" name="603-gilgamesh.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91800" y="2362200"/>
            <a:ext cx="812800" cy="812800"/>
          </a:xfrm>
          <a:prstGeom prst="rect">
            <a:avLst/>
          </a:prstGeom>
        </p:spPr>
      </p:pic>
    </p:spTree>
    <p:extLst>
      <p:ext uri="{BB962C8B-B14F-4D97-AF65-F5344CB8AC3E}">
        <p14:creationId xmlns:p14="http://schemas.microsoft.com/office/powerpoint/2010/main" val="257815050"/>
      </p:ext>
    </p:extLst>
  </p:cSld>
  <p:clrMapOvr>
    <a:masterClrMapping/>
  </p:clrMapOvr>
  <mc:AlternateContent xmlns:mc="http://schemas.openxmlformats.org/markup-compatibility/2006" xmlns:p14="http://schemas.microsoft.com/office/powerpoint/2010/main">
    <mc:Choice Requires="p14">
      <p:transition spd="med" p14:dur="700" advClick="0" advTm="7308">
        <p:fade/>
      </p:transition>
    </mc:Choice>
    <mc:Fallback xmlns="">
      <p:transition xmlns:p14="http://schemas.microsoft.com/office/powerpoint/2010/main" spd="med" advClick="0" advTm="730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0" objId="2"/>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381000" y="762000"/>
            <a:ext cx="83058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Epic of Gilgamesh is among the earliest known works of literature.   </a:t>
            </a:r>
            <a:r>
              <a:rPr lang="en-US" sz="3000" b="1" dirty="0">
                <a:solidFill>
                  <a:srgbClr val="10253F"/>
                </a:solidFill>
                <a:latin typeface="Arial" pitchFamily="34" charset="0"/>
                <a:ea typeface="Adobe Gothic Std B" pitchFamily="34" charset="-128"/>
                <a:cs typeface="Arial" pitchFamily="34" charset="0"/>
              </a:rPr>
              <a:t>An epic is a long poem that tells the story of legendary or heroic people or gods.   </a:t>
            </a:r>
            <a:r>
              <a:rPr lang="en-US" sz="3000" b="1" dirty="0">
                <a:solidFill>
                  <a:srgbClr val="008080"/>
                </a:solidFill>
                <a:latin typeface="Arial" pitchFamily="34" charset="0"/>
                <a:ea typeface="Adobe Gothic Std B" pitchFamily="34" charset="-128"/>
                <a:cs typeface="Arial" pitchFamily="34" charset="0"/>
              </a:rPr>
              <a:t>Like most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epics, the first stories of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Gilgamesh began as oral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fables handed down by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word of mouth.  Hundreds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of years after the poets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first spoke of Gilgamesh,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legends were collected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and recorded on clay tablets.</a:t>
            </a:r>
          </a:p>
        </p:txBody>
      </p:sp>
      <p:pic>
        <p:nvPicPr>
          <p:cNvPr id="3" name="Picture 2"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2362200"/>
            <a:ext cx="3423605" cy="3948558"/>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Tree>
    <p:extLst>
      <p:ext uri="{BB962C8B-B14F-4D97-AF65-F5344CB8AC3E}">
        <p14:creationId xmlns:p14="http://schemas.microsoft.com/office/powerpoint/2010/main" val="327656224"/>
      </p:ext>
    </p:extLst>
  </p:cSld>
  <p:clrMapOvr>
    <a:masterClrMapping/>
  </p:clrMapOvr>
  <mc:AlternateContent xmlns:mc="http://schemas.openxmlformats.org/markup-compatibility/2006" xmlns:p14="http://schemas.microsoft.com/office/powerpoint/2010/main">
    <mc:Choice Requires="p14">
      <p:transition spd="med" p14:dur="700" advClick="0" advTm="6345">
        <p:fade/>
      </p:transition>
    </mc:Choice>
    <mc:Fallback xmlns="">
      <p:transition xmlns:p14="http://schemas.microsoft.com/office/powerpoint/2010/main" spd="med" advClick="0" advTm="6345">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381000" y="762000"/>
            <a:ext cx="83058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Epic of Gilgamesh is among the earliest known works of literature.   An epic is a long poem that tells the story of legendary or heroic people or gods.  </a:t>
            </a:r>
            <a:r>
              <a:rPr lang="en-US" sz="3000" b="1" dirty="0">
                <a:solidFill>
                  <a:srgbClr val="10253F"/>
                </a:solidFill>
                <a:latin typeface="Arial" pitchFamily="34" charset="0"/>
                <a:ea typeface="Adobe Gothic Std B" pitchFamily="34" charset="-128"/>
                <a:cs typeface="Arial" pitchFamily="34" charset="0"/>
              </a:rPr>
              <a:t> Like most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epics, the first stories of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Gilgamesh began as oral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fables handed down by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word of mouth.  </a:t>
            </a:r>
            <a:r>
              <a:rPr lang="en-US" sz="3000" b="1" dirty="0">
                <a:solidFill>
                  <a:srgbClr val="008080"/>
                </a:solidFill>
                <a:latin typeface="Arial" pitchFamily="34" charset="0"/>
                <a:ea typeface="Adobe Gothic Std B" pitchFamily="34" charset="-128"/>
                <a:cs typeface="Arial" pitchFamily="34" charset="0"/>
              </a:rPr>
              <a:t>Hundreds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of years after the poets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first spoke of Gilgamesh,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legends were collected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and recorded on clay tablets.</a:t>
            </a:r>
          </a:p>
        </p:txBody>
      </p:sp>
      <p:pic>
        <p:nvPicPr>
          <p:cNvPr id="3" name="Picture 2"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2362200"/>
            <a:ext cx="3423605" cy="3948558"/>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Tree>
    <p:extLst>
      <p:ext uri="{BB962C8B-B14F-4D97-AF65-F5344CB8AC3E}">
        <p14:creationId xmlns:p14="http://schemas.microsoft.com/office/powerpoint/2010/main" val="3906921966"/>
      </p:ext>
    </p:extLst>
  </p:cSld>
  <p:clrMapOvr>
    <a:masterClrMapping/>
  </p:clrMapOvr>
  <mc:AlternateContent xmlns:mc="http://schemas.openxmlformats.org/markup-compatibility/2006" xmlns:p14="http://schemas.microsoft.com/office/powerpoint/2010/main">
    <mc:Choice Requires="p14">
      <p:transition spd="med" p14:dur="700" advClick="0" advTm="6808">
        <p:fade/>
      </p:transition>
    </mc:Choice>
    <mc:Fallback xmlns="">
      <p:transition xmlns:p14="http://schemas.microsoft.com/office/powerpoint/2010/main" spd="med" advClick="0" advTm="6808">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381000" y="762000"/>
            <a:ext cx="83058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Epic of Gilgamesh is among the earliest known works of literature.   An epic is a long poem that tells the story of legendary or heroic people or gods.   Like most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epics, the first stories of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Gilgamesh began as oral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fables handed down by </a:t>
            </a:r>
          </a:p>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word of mouth.  </a:t>
            </a:r>
            <a:r>
              <a:rPr lang="en-US" sz="3000" b="1" dirty="0">
                <a:solidFill>
                  <a:srgbClr val="10253F"/>
                </a:solidFill>
                <a:latin typeface="Arial" pitchFamily="34" charset="0"/>
                <a:ea typeface="Adobe Gothic Std B" pitchFamily="34" charset="-128"/>
                <a:cs typeface="Arial" pitchFamily="34" charset="0"/>
              </a:rPr>
              <a:t>Hundreds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of years after the poets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first spoke of Gilgamesh,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the legends were collected 		</a:t>
            </a:r>
          </a:p>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and recorded on clay tablets.</a:t>
            </a:r>
          </a:p>
        </p:txBody>
      </p:sp>
      <p:pic>
        <p:nvPicPr>
          <p:cNvPr id="3" name="Picture 2"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2362200"/>
            <a:ext cx="3423605" cy="3948558"/>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Tree>
    <p:extLst>
      <p:ext uri="{BB962C8B-B14F-4D97-AF65-F5344CB8AC3E}">
        <p14:creationId xmlns:p14="http://schemas.microsoft.com/office/powerpoint/2010/main" val="1056652822"/>
      </p:ext>
    </p:extLst>
  </p:cSld>
  <p:clrMapOvr>
    <a:masterClrMapping/>
  </p:clrMapOvr>
  <mc:AlternateContent xmlns:mc="http://schemas.openxmlformats.org/markup-compatibility/2006" xmlns:p14="http://schemas.microsoft.com/office/powerpoint/2010/main">
    <mc:Choice Requires="p14">
      <p:transition spd="med" p14:dur="700" advClick="0" advTm="7604">
        <p:fade/>
      </p:transition>
    </mc:Choice>
    <mc:Fallback xmlns="">
      <p:transition xmlns:p14="http://schemas.microsoft.com/office/powerpoint/2010/main" spd="med" advClick="0" advTm="7604">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2667000" y="685800"/>
            <a:ext cx="6172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The story takes place nearly five thousand years ago.  Gilgamesh was the king of the wealthy city of </a:t>
            </a:r>
            <a:r>
              <a:rPr lang="en-US" sz="3000" b="1" dirty="0" err="1">
                <a:solidFill>
                  <a:srgbClr val="10253F"/>
                </a:solidFill>
                <a:latin typeface="Arial" pitchFamily="34" charset="0"/>
                <a:ea typeface="Adobe Gothic Std B" pitchFamily="34" charset="-128"/>
                <a:cs typeface="Arial" pitchFamily="34" charset="0"/>
              </a:rPr>
              <a:t>Urduk</a:t>
            </a:r>
            <a:r>
              <a:rPr lang="en-US" sz="3000" b="1" dirty="0">
                <a:solidFill>
                  <a:srgbClr val="10253F"/>
                </a:solidFill>
                <a:latin typeface="Arial" pitchFamily="34" charset="0"/>
                <a:ea typeface="Adobe Gothic Std B" pitchFamily="34" charset="-128"/>
                <a:cs typeface="Arial" pitchFamily="34" charset="0"/>
              </a:rPr>
              <a:t>.  </a:t>
            </a:r>
            <a:r>
              <a:rPr lang="en-US" sz="3000" b="1" dirty="0">
                <a:solidFill>
                  <a:srgbClr val="008080"/>
                </a:solidFill>
                <a:latin typeface="Arial" pitchFamily="34" charset="0"/>
                <a:ea typeface="Adobe Gothic Std B" pitchFamily="34" charset="-128"/>
                <a:cs typeface="Arial" pitchFamily="34" charset="0"/>
              </a:rPr>
              <a:t>The king was strong and handsome, but he was also cruel. Gilgamesh forced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to build him great palaces.   He also made his subjects live in constant fear.  When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begged the gods for help, they led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to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a:t>
            </a:r>
          </a:p>
        </p:txBody>
      </p:sp>
      <p:pic>
        <p:nvPicPr>
          <p:cNvPr id="2" name="Picture 1"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0" y="1676400"/>
            <a:ext cx="2182712" cy="4267200"/>
          </a:xfrm>
          <a:prstGeom prst="rect">
            <a:avLst/>
          </a:prstGeom>
        </p:spPr>
      </p:pic>
    </p:spTree>
    <p:extLst>
      <p:ext uri="{BB962C8B-B14F-4D97-AF65-F5344CB8AC3E}">
        <p14:creationId xmlns:p14="http://schemas.microsoft.com/office/powerpoint/2010/main" val="672262180"/>
      </p:ext>
    </p:extLst>
  </p:cSld>
  <p:clrMapOvr>
    <a:masterClrMapping/>
  </p:clrMapOvr>
  <mc:AlternateContent xmlns:mc="http://schemas.openxmlformats.org/markup-compatibility/2006" xmlns:p14="http://schemas.microsoft.com/office/powerpoint/2010/main">
    <mc:Choice Requires="p14">
      <p:transition spd="med" p14:dur="700" advClick="0" advTm="7744">
        <p:fade/>
      </p:transition>
    </mc:Choice>
    <mc:Fallback xmlns="">
      <p:transition xmlns:p14="http://schemas.microsoft.com/office/powerpoint/2010/main" spd="med" advClick="0" advTm="77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2667000" y="685800"/>
            <a:ext cx="6172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story takes place nearly five thousand years ago.  Gilgamesh was the king of the wealthy city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a:t>
            </a:r>
            <a:r>
              <a:rPr lang="en-US" sz="3000" b="1" dirty="0">
                <a:solidFill>
                  <a:srgbClr val="10253F"/>
                </a:solidFill>
                <a:latin typeface="Arial" pitchFamily="34" charset="0"/>
                <a:ea typeface="Adobe Gothic Std B" pitchFamily="34" charset="-128"/>
                <a:cs typeface="Arial" pitchFamily="34" charset="0"/>
              </a:rPr>
              <a:t>The king was strong and handsome, but he was also cruel. </a:t>
            </a:r>
            <a:r>
              <a:rPr lang="en-US" sz="3000" b="1" dirty="0">
                <a:solidFill>
                  <a:srgbClr val="008080"/>
                </a:solidFill>
                <a:latin typeface="Arial" pitchFamily="34" charset="0"/>
                <a:ea typeface="Adobe Gothic Std B" pitchFamily="34" charset="-128"/>
                <a:cs typeface="Arial" pitchFamily="34" charset="0"/>
              </a:rPr>
              <a:t>Gilgamesh forced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to build him great palaces.   He also made his subjects live in constant fear.  When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begged the gods for help, they led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to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a:t>
            </a:r>
          </a:p>
        </p:txBody>
      </p:sp>
      <p:pic>
        <p:nvPicPr>
          <p:cNvPr id="2" name="Picture 1"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0" y="1676400"/>
            <a:ext cx="2182712" cy="4267200"/>
          </a:xfrm>
          <a:prstGeom prst="rect">
            <a:avLst/>
          </a:prstGeom>
        </p:spPr>
      </p:pic>
    </p:spTree>
    <p:extLst>
      <p:ext uri="{BB962C8B-B14F-4D97-AF65-F5344CB8AC3E}">
        <p14:creationId xmlns:p14="http://schemas.microsoft.com/office/powerpoint/2010/main" val="252639538"/>
      </p:ext>
    </p:extLst>
  </p:cSld>
  <p:clrMapOvr>
    <a:masterClrMapping/>
  </p:clrMapOvr>
  <mc:AlternateContent xmlns:mc="http://schemas.openxmlformats.org/markup-compatibility/2006" xmlns:p14="http://schemas.microsoft.com/office/powerpoint/2010/main">
    <mc:Choice Requires="p14">
      <p:transition spd="med" p14:dur="700" advClick="0" advTm="3242">
        <p:fade/>
      </p:transition>
    </mc:Choice>
    <mc:Fallback xmlns="">
      <p:transition xmlns:p14="http://schemas.microsoft.com/office/powerpoint/2010/main" spd="med" advClick="0" advTm="3242">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2667000" y="685800"/>
            <a:ext cx="6172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story takes place nearly five thousand years ago.  Gilgamesh was the king of the wealthy city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The king was strong and handsome, but he was also cruel. </a:t>
            </a:r>
            <a:r>
              <a:rPr lang="en-US" sz="3000" b="1" dirty="0">
                <a:solidFill>
                  <a:srgbClr val="10253F"/>
                </a:solidFill>
                <a:latin typeface="Arial" pitchFamily="34" charset="0"/>
                <a:ea typeface="Adobe Gothic Std B" pitchFamily="34" charset="-128"/>
                <a:cs typeface="Arial" pitchFamily="34" charset="0"/>
              </a:rPr>
              <a:t>Gilgamesh forced the people of </a:t>
            </a:r>
            <a:r>
              <a:rPr lang="en-US" sz="3000" b="1" dirty="0" err="1">
                <a:solidFill>
                  <a:srgbClr val="10253F"/>
                </a:solidFill>
                <a:latin typeface="Arial" pitchFamily="34" charset="0"/>
                <a:ea typeface="Adobe Gothic Std B" pitchFamily="34" charset="-128"/>
                <a:cs typeface="Arial" pitchFamily="34" charset="0"/>
              </a:rPr>
              <a:t>Urduk</a:t>
            </a:r>
            <a:r>
              <a:rPr lang="en-US" sz="3000" b="1" dirty="0">
                <a:solidFill>
                  <a:srgbClr val="10253F"/>
                </a:solidFill>
                <a:latin typeface="Arial" pitchFamily="34" charset="0"/>
                <a:ea typeface="Adobe Gothic Std B" pitchFamily="34" charset="-128"/>
                <a:cs typeface="Arial" pitchFamily="34" charset="0"/>
              </a:rPr>
              <a:t> to build him great palaces.   </a:t>
            </a:r>
            <a:r>
              <a:rPr lang="en-US" sz="3000" b="1" dirty="0">
                <a:solidFill>
                  <a:srgbClr val="008080"/>
                </a:solidFill>
                <a:latin typeface="Arial" pitchFamily="34" charset="0"/>
                <a:ea typeface="Adobe Gothic Std B" pitchFamily="34" charset="-128"/>
                <a:cs typeface="Arial" pitchFamily="34" charset="0"/>
              </a:rPr>
              <a:t>He also made his subjects live in constant fear.  When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begged the gods for help, they led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to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a:t>
            </a:r>
          </a:p>
        </p:txBody>
      </p:sp>
      <p:pic>
        <p:nvPicPr>
          <p:cNvPr id="2" name="Picture 1"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0" y="1676400"/>
            <a:ext cx="2182712" cy="4267200"/>
          </a:xfrm>
          <a:prstGeom prst="rect">
            <a:avLst/>
          </a:prstGeom>
        </p:spPr>
      </p:pic>
    </p:spTree>
    <p:extLst>
      <p:ext uri="{BB962C8B-B14F-4D97-AF65-F5344CB8AC3E}">
        <p14:creationId xmlns:p14="http://schemas.microsoft.com/office/powerpoint/2010/main" val="960676011"/>
      </p:ext>
    </p:extLst>
  </p:cSld>
  <p:clrMapOvr>
    <a:masterClrMapping/>
  </p:clrMapOvr>
  <mc:AlternateContent xmlns:mc="http://schemas.openxmlformats.org/markup-compatibility/2006" xmlns:p14="http://schemas.microsoft.com/office/powerpoint/2010/main">
    <mc:Choice Requires="p14">
      <p:transition spd="med" p14:dur="700" advClick="0" advTm="3505">
        <p:fade/>
      </p:transition>
    </mc:Choice>
    <mc:Fallback xmlns="">
      <p:transition xmlns:p14="http://schemas.microsoft.com/office/powerpoint/2010/main" spd="med" advClick="0" advTm="3505">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2667000" y="685800"/>
            <a:ext cx="6172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story takes place nearly five thousand years ago.  Gilgamesh was the king of the wealthy city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The king was strong and handsome, but he was also cruel. Gilgamesh forced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to build him great palaces.   </a:t>
            </a:r>
            <a:r>
              <a:rPr lang="en-US" sz="3000" b="1" dirty="0">
                <a:solidFill>
                  <a:srgbClr val="10253F"/>
                </a:solidFill>
                <a:latin typeface="Arial" pitchFamily="34" charset="0"/>
                <a:ea typeface="Adobe Gothic Std B" pitchFamily="34" charset="-128"/>
                <a:cs typeface="Arial" pitchFamily="34" charset="0"/>
              </a:rPr>
              <a:t>He also made his subjects live in constant fear.  </a:t>
            </a:r>
            <a:r>
              <a:rPr lang="en-US" sz="3000" b="1" dirty="0">
                <a:solidFill>
                  <a:srgbClr val="008080"/>
                </a:solidFill>
                <a:latin typeface="Arial" pitchFamily="34" charset="0"/>
                <a:ea typeface="Adobe Gothic Std B" pitchFamily="34" charset="-128"/>
                <a:cs typeface="Arial" pitchFamily="34" charset="0"/>
              </a:rPr>
              <a:t>When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begged the gods for help, they led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to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a:t>
            </a:r>
          </a:p>
        </p:txBody>
      </p:sp>
      <p:pic>
        <p:nvPicPr>
          <p:cNvPr id="2" name="Picture 1"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0" y="1676400"/>
            <a:ext cx="2182712" cy="4267200"/>
          </a:xfrm>
          <a:prstGeom prst="rect">
            <a:avLst/>
          </a:prstGeom>
        </p:spPr>
      </p:pic>
    </p:spTree>
    <p:extLst>
      <p:ext uri="{BB962C8B-B14F-4D97-AF65-F5344CB8AC3E}">
        <p14:creationId xmlns:p14="http://schemas.microsoft.com/office/powerpoint/2010/main" val="2614919"/>
      </p:ext>
    </p:extLst>
  </p:cSld>
  <p:clrMapOvr>
    <a:masterClrMapping/>
  </p:clrMapOvr>
  <mc:AlternateContent xmlns:mc="http://schemas.openxmlformats.org/markup-compatibility/2006" xmlns:p14="http://schemas.microsoft.com/office/powerpoint/2010/main">
    <mc:Choice Requires="p14">
      <p:transition spd="med" p14:dur="700" advClick="0" advTm="3211">
        <p:fade/>
      </p:transition>
    </mc:Choice>
    <mc:Fallback xmlns="">
      <p:transition xmlns:p14="http://schemas.microsoft.com/office/powerpoint/2010/main" spd="med" advClick="0" advTm="3211">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2667000" y="685800"/>
            <a:ext cx="6172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story takes place nearly five thousand years ago.  Gilgamesh was the king of the wealthy city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The king was strong and handsome, but he was also cruel. Gilgamesh forced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to build him great palaces.   He also made his subjects live in constant fear.  </a:t>
            </a:r>
            <a:r>
              <a:rPr lang="en-US" sz="3000" b="1" dirty="0">
                <a:solidFill>
                  <a:srgbClr val="10253F"/>
                </a:solidFill>
                <a:latin typeface="Arial" pitchFamily="34" charset="0"/>
                <a:ea typeface="Adobe Gothic Std B" pitchFamily="34" charset="-128"/>
                <a:cs typeface="Arial" pitchFamily="34" charset="0"/>
              </a:rPr>
              <a:t>When the people of </a:t>
            </a:r>
            <a:r>
              <a:rPr lang="en-US" sz="3000" b="1" dirty="0" err="1">
                <a:solidFill>
                  <a:srgbClr val="10253F"/>
                </a:solidFill>
                <a:latin typeface="Arial" pitchFamily="34" charset="0"/>
                <a:ea typeface="Adobe Gothic Std B" pitchFamily="34" charset="-128"/>
                <a:cs typeface="Arial" pitchFamily="34" charset="0"/>
              </a:rPr>
              <a:t>Urduk</a:t>
            </a:r>
            <a:r>
              <a:rPr lang="en-US" sz="3000" b="1" dirty="0">
                <a:solidFill>
                  <a:srgbClr val="10253F"/>
                </a:solidFill>
                <a:latin typeface="Arial" pitchFamily="34" charset="0"/>
                <a:ea typeface="Adobe Gothic Std B" pitchFamily="34" charset="-128"/>
                <a:cs typeface="Arial" pitchFamily="34" charset="0"/>
              </a:rPr>
              <a:t> begged the gods for help, they led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to </a:t>
            </a:r>
            <a:r>
              <a:rPr lang="en-US" sz="3000" b="1" dirty="0" err="1">
                <a:solidFill>
                  <a:srgbClr val="10253F"/>
                </a:solidFill>
                <a:latin typeface="Arial" pitchFamily="34" charset="0"/>
                <a:ea typeface="Adobe Gothic Std B" pitchFamily="34" charset="-128"/>
                <a:cs typeface="Arial" pitchFamily="34" charset="0"/>
              </a:rPr>
              <a:t>Urduk</a:t>
            </a:r>
            <a:r>
              <a:rPr lang="en-US" sz="3000" b="1" dirty="0">
                <a:solidFill>
                  <a:srgbClr val="10253F"/>
                </a:solidFill>
                <a:latin typeface="Arial" pitchFamily="34" charset="0"/>
                <a:ea typeface="Adobe Gothic Std B" pitchFamily="34" charset="-128"/>
                <a:cs typeface="Arial" pitchFamily="34" charset="0"/>
              </a:rPr>
              <a:t>. </a:t>
            </a:r>
          </a:p>
        </p:txBody>
      </p:sp>
      <p:pic>
        <p:nvPicPr>
          <p:cNvPr id="2" name="Picture 1"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0" y="1676400"/>
            <a:ext cx="2182712" cy="4267200"/>
          </a:xfrm>
          <a:prstGeom prst="rect">
            <a:avLst/>
          </a:prstGeom>
        </p:spPr>
      </p:pic>
    </p:spTree>
    <p:extLst>
      <p:ext uri="{BB962C8B-B14F-4D97-AF65-F5344CB8AC3E}">
        <p14:creationId xmlns:p14="http://schemas.microsoft.com/office/powerpoint/2010/main" val="593932765"/>
      </p:ext>
    </p:extLst>
  </p:cSld>
  <p:clrMapOvr>
    <a:masterClrMapping/>
  </p:clrMapOvr>
  <mc:AlternateContent xmlns:mc="http://schemas.openxmlformats.org/markup-compatibility/2006" xmlns:p14="http://schemas.microsoft.com/office/powerpoint/2010/main">
    <mc:Choice Requires="p14">
      <p:transition spd="med" p14:dur="700" advClick="0" advTm="5810">
        <p:fade/>
      </p:transition>
    </mc:Choice>
    <mc:Fallback xmlns="">
      <p:transition xmlns:p14="http://schemas.microsoft.com/office/powerpoint/2010/main" spd="med" advClick="0" advTm="581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1752600"/>
            <a:ext cx="2540000" cy="4965700"/>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 y="609600"/>
            <a:ext cx="86106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was also big and strong, but he was wild and ignorant of the ways of civilized people.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was raised in the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forest where he lived with the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animals. When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learned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of Gilgamesh's cruelty, the wild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man challenged the mighty king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to fight.  As the two powerful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men battled, they realized they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admired one another; so instead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of remaining enemies, they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became inseparable friends.</a:t>
            </a:r>
          </a:p>
        </p:txBody>
      </p:sp>
    </p:spTree>
    <p:extLst>
      <p:ext uri="{BB962C8B-B14F-4D97-AF65-F5344CB8AC3E}">
        <p14:creationId xmlns:p14="http://schemas.microsoft.com/office/powerpoint/2010/main" val="3787626871"/>
      </p:ext>
    </p:extLst>
  </p:cSld>
  <p:clrMapOvr>
    <a:masterClrMapping/>
  </p:clrMapOvr>
  <mc:AlternateContent xmlns:mc="http://schemas.openxmlformats.org/markup-compatibility/2006" xmlns:p14="http://schemas.microsoft.com/office/powerpoint/2010/main">
    <mc:Choice Requires="p14">
      <p:transition spd="med" p14:dur="700" advClick="0" advTm="6032">
        <p:fade/>
      </p:transition>
    </mc:Choice>
    <mc:Fallback xmlns="">
      <p:transition xmlns:p14="http://schemas.microsoft.com/office/powerpoint/2010/main" spd="med" advClick="0" advTm="60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1752600"/>
            <a:ext cx="2540000" cy="4965700"/>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 y="609600"/>
            <a:ext cx="86106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was also big and strong, but he was wild and ignorant of the ways of civilized people.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was raised in the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forest where he lived with the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animals. </a:t>
            </a:r>
            <a:r>
              <a:rPr lang="en-US" sz="3000" b="1" dirty="0">
                <a:solidFill>
                  <a:srgbClr val="008080"/>
                </a:solidFill>
                <a:latin typeface="Arial" pitchFamily="34" charset="0"/>
                <a:ea typeface="Adobe Gothic Std B" pitchFamily="34" charset="-128"/>
                <a:cs typeface="Arial" pitchFamily="34" charset="0"/>
              </a:rPr>
              <a:t>When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learned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of Gilgamesh's cruelty, the wild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man challenged the mighty king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to fight.  As the two powerful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men battled, they realized they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admired one another; so instead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of remaining enemies, they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became inseparable friends.</a:t>
            </a:r>
          </a:p>
        </p:txBody>
      </p:sp>
    </p:spTree>
    <p:extLst>
      <p:ext uri="{BB962C8B-B14F-4D97-AF65-F5344CB8AC3E}">
        <p14:creationId xmlns:p14="http://schemas.microsoft.com/office/powerpoint/2010/main" val="3074302188"/>
      </p:ext>
    </p:extLst>
  </p:cSld>
  <p:clrMapOvr>
    <a:masterClrMapping/>
  </p:clrMapOvr>
  <mc:AlternateContent xmlns:mc="http://schemas.openxmlformats.org/markup-compatibility/2006" xmlns:p14="http://schemas.microsoft.com/office/powerpoint/2010/main">
    <mc:Choice Requires="p14">
      <p:transition spd="med" p14:dur="700" advClick="0" advTm="3705">
        <p:fade/>
      </p:transition>
    </mc:Choice>
    <mc:Fallback xmlns="">
      <p:transition xmlns:p14="http://schemas.microsoft.com/office/powerpoint/2010/main" spd="med" advClick="0" advTm="3705">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1752600"/>
            <a:ext cx="2540000" cy="4965700"/>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 y="609600"/>
            <a:ext cx="86106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was also big and strong, but he was wild and ignorant of the ways of civilized people.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was raised in the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forest where he lived with the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animals. </a:t>
            </a:r>
            <a:r>
              <a:rPr lang="en-US" sz="3000" b="1" dirty="0">
                <a:solidFill>
                  <a:srgbClr val="10253F"/>
                </a:solidFill>
                <a:latin typeface="Arial" pitchFamily="34" charset="0"/>
                <a:ea typeface="Adobe Gothic Std B" pitchFamily="34" charset="-128"/>
                <a:cs typeface="Arial" pitchFamily="34" charset="0"/>
              </a:rPr>
              <a:t>When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learned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of Gilgamesh's cruelty, the wild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man challenged the mighty king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to fight.  </a:t>
            </a:r>
            <a:r>
              <a:rPr lang="en-US" sz="3000" b="1" dirty="0">
                <a:solidFill>
                  <a:srgbClr val="008080"/>
                </a:solidFill>
                <a:latin typeface="Arial" pitchFamily="34" charset="0"/>
                <a:ea typeface="Adobe Gothic Std B" pitchFamily="34" charset="-128"/>
                <a:cs typeface="Arial" pitchFamily="34" charset="0"/>
              </a:rPr>
              <a:t>As the two powerful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men battled, they realized they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admired one another; so instead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of remaining enemies, they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became inseparable friends.</a:t>
            </a:r>
          </a:p>
        </p:txBody>
      </p:sp>
    </p:spTree>
    <p:extLst>
      <p:ext uri="{BB962C8B-B14F-4D97-AF65-F5344CB8AC3E}">
        <p14:creationId xmlns:p14="http://schemas.microsoft.com/office/powerpoint/2010/main" val="1007035422"/>
      </p:ext>
    </p:extLst>
  </p:cSld>
  <p:clrMapOvr>
    <a:masterClrMapping/>
  </p:clrMapOvr>
  <mc:AlternateContent xmlns:mc="http://schemas.openxmlformats.org/markup-compatibility/2006" xmlns:p14="http://schemas.microsoft.com/office/powerpoint/2010/main">
    <mc:Choice Requires="p14">
      <p:transition spd="med" p14:dur="700" advClick="0" advTm="6325">
        <p:fade/>
      </p:transition>
    </mc:Choice>
    <mc:Fallback xmlns="">
      <p:transition xmlns:p14="http://schemas.microsoft.com/office/powerpoint/2010/main" spd="med" advClick="0" advTm="6325">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7000" y="1752600"/>
            <a:ext cx="2540000" cy="4965700"/>
          </a:xfrm>
          <a:prstGeom prst="rect">
            <a:avLst/>
          </a:prstGeom>
        </p:spPr>
      </p:pic>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 y="609600"/>
            <a:ext cx="86106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was also big and strong, but he was wild and ignorant of the ways of civilized people.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was raised in the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forest where he lived with the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animals. When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learned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of Gilgamesh's cruelty, the wild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man challenged the mighty king </a:t>
            </a:r>
            <a:br>
              <a:rPr lang="en-US" sz="3000" b="1" dirty="0">
                <a:solidFill>
                  <a:srgbClr val="008080"/>
                </a:solidFill>
                <a:latin typeface="Arial" pitchFamily="34" charset="0"/>
                <a:ea typeface="Adobe Gothic Std B" pitchFamily="34" charset="-128"/>
                <a:cs typeface="Arial" pitchFamily="34" charset="0"/>
              </a:rPr>
            </a:br>
            <a:r>
              <a:rPr lang="en-US" sz="3000" b="1" dirty="0">
                <a:solidFill>
                  <a:srgbClr val="008080"/>
                </a:solidFill>
                <a:latin typeface="Arial" pitchFamily="34" charset="0"/>
                <a:ea typeface="Adobe Gothic Std B" pitchFamily="34" charset="-128"/>
                <a:cs typeface="Arial" pitchFamily="34" charset="0"/>
              </a:rPr>
              <a:t>to fight.  </a:t>
            </a:r>
            <a:r>
              <a:rPr lang="en-US" sz="3000" b="1" dirty="0">
                <a:solidFill>
                  <a:srgbClr val="10253F"/>
                </a:solidFill>
                <a:latin typeface="Arial" pitchFamily="34" charset="0"/>
                <a:ea typeface="Adobe Gothic Std B" pitchFamily="34" charset="-128"/>
                <a:cs typeface="Arial" pitchFamily="34" charset="0"/>
              </a:rPr>
              <a:t>As the two powerful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men battled, they realized they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admired one another; so instead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of remaining enemies, they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became inseparable friends.</a:t>
            </a:r>
          </a:p>
        </p:txBody>
      </p:sp>
    </p:spTree>
    <p:extLst>
      <p:ext uri="{BB962C8B-B14F-4D97-AF65-F5344CB8AC3E}">
        <p14:creationId xmlns:p14="http://schemas.microsoft.com/office/powerpoint/2010/main" val="1446528116"/>
      </p:ext>
    </p:extLst>
  </p:cSld>
  <p:clrMapOvr>
    <a:masterClrMapping/>
  </p:clrMapOvr>
  <mc:AlternateContent xmlns:mc="http://schemas.openxmlformats.org/markup-compatibility/2006" xmlns:p14="http://schemas.microsoft.com/office/powerpoint/2010/main">
    <mc:Choice Requires="p14">
      <p:transition spd="med" p14:dur="700" advClick="0" advTm="10282">
        <p:fade/>
      </p:transition>
    </mc:Choice>
    <mc:Fallback xmlns="">
      <p:transition xmlns:p14="http://schemas.microsoft.com/office/powerpoint/2010/main" spd="med" advClick="0" advTm="10282">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4191000" y="1219199"/>
            <a:ext cx="44196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The unlikely pair left </a:t>
            </a:r>
            <a:r>
              <a:rPr lang="en-US" sz="3000" b="1" dirty="0" err="1">
                <a:solidFill>
                  <a:srgbClr val="10253F"/>
                </a:solidFill>
                <a:latin typeface="Arial" pitchFamily="34" charset="0"/>
                <a:ea typeface="Adobe Gothic Std B" pitchFamily="34" charset="-128"/>
                <a:cs typeface="Arial" pitchFamily="34" charset="0"/>
              </a:rPr>
              <a:t>Urduk</a:t>
            </a:r>
            <a:r>
              <a:rPr lang="en-US" sz="3000" b="1" dirty="0">
                <a:solidFill>
                  <a:srgbClr val="10253F"/>
                </a:solidFill>
                <a:latin typeface="Arial" pitchFamily="34" charset="0"/>
                <a:ea typeface="Adobe Gothic Std B" pitchFamily="34" charset="-128"/>
                <a:cs typeface="Arial" pitchFamily="34" charset="0"/>
              </a:rPr>
              <a:t> to embark on many adventures.  </a:t>
            </a:r>
            <a:r>
              <a:rPr lang="en-US" sz="3000" b="1" dirty="0">
                <a:solidFill>
                  <a:srgbClr val="008080"/>
                </a:solidFill>
                <a:latin typeface="Arial" pitchFamily="34" charset="0"/>
                <a:ea typeface="Adobe Gothic Std B" pitchFamily="34" charset="-128"/>
                <a:cs typeface="Arial" pitchFamily="34" charset="0"/>
              </a:rPr>
              <a:t>Gilgamesh and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entered the forbidden Cedar Forest where the gods lived, but they soon faced a grotesque monster named </a:t>
            </a:r>
            <a:r>
              <a:rPr lang="en-US" sz="3000" b="1" dirty="0" err="1">
                <a:solidFill>
                  <a:srgbClr val="008080"/>
                </a:solidFill>
                <a:latin typeface="Arial" pitchFamily="34" charset="0"/>
                <a:ea typeface="Adobe Gothic Std B" pitchFamily="34" charset="-128"/>
                <a:cs typeface="Arial" pitchFamily="34" charset="0"/>
              </a:rPr>
              <a:t>Humbaba</a:t>
            </a:r>
            <a:r>
              <a:rPr lang="en-US" sz="3000" b="1" dirty="0">
                <a:solidFill>
                  <a:srgbClr val="008080"/>
                </a:solidFill>
                <a:latin typeface="Arial" pitchFamily="34" charset="0"/>
                <a:ea typeface="Adobe Gothic Std B" pitchFamily="34" charset="-128"/>
                <a:cs typeface="Arial" pitchFamily="34" charset="0"/>
              </a:rPr>
              <a:t>.</a:t>
            </a:r>
          </a:p>
        </p:txBody>
      </p:sp>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542059"/>
            <a:ext cx="3810000" cy="5642841"/>
          </a:xfrm>
          <a:prstGeom prst="rect">
            <a:avLst/>
          </a:prstGeom>
        </p:spPr>
      </p:pic>
    </p:spTree>
    <p:extLst>
      <p:ext uri="{BB962C8B-B14F-4D97-AF65-F5344CB8AC3E}">
        <p14:creationId xmlns:p14="http://schemas.microsoft.com/office/powerpoint/2010/main" val="618622408"/>
      </p:ext>
    </p:extLst>
  </p:cSld>
  <p:clrMapOvr>
    <a:masterClrMapping/>
  </p:clrMapOvr>
  <mc:AlternateContent xmlns:mc="http://schemas.openxmlformats.org/markup-compatibility/2006" xmlns:p14="http://schemas.microsoft.com/office/powerpoint/2010/main">
    <mc:Choice Requires="p14">
      <p:transition spd="med" p14:dur="700" advClick="0" advTm="4873">
        <p:fade/>
      </p:transition>
    </mc:Choice>
    <mc:Fallback xmlns="">
      <p:transition xmlns:p14="http://schemas.microsoft.com/office/powerpoint/2010/main" spd="med" advClick="0" advTm="48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4191000" y="1219199"/>
            <a:ext cx="44196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unlikely pair left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to embark on many adventures.  </a:t>
            </a:r>
            <a:r>
              <a:rPr lang="en-US" sz="3000" b="1" dirty="0">
                <a:solidFill>
                  <a:srgbClr val="10253F"/>
                </a:solidFill>
                <a:latin typeface="Arial" pitchFamily="34" charset="0"/>
                <a:ea typeface="Adobe Gothic Std B" pitchFamily="34" charset="-128"/>
                <a:cs typeface="Arial" pitchFamily="34" charset="0"/>
              </a:rPr>
              <a:t>Gilgamesh and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entered the forbidden Cedar Forest where the gods lived, but they soon faced a grotesque monster named </a:t>
            </a:r>
            <a:r>
              <a:rPr lang="en-US" sz="3000" b="1" dirty="0" err="1">
                <a:solidFill>
                  <a:srgbClr val="10253F"/>
                </a:solidFill>
                <a:latin typeface="Arial" pitchFamily="34" charset="0"/>
                <a:ea typeface="Adobe Gothic Std B" pitchFamily="34" charset="-128"/>
                <a:cs typeface="Arial" pitchFamily="34" charset="0"/>
              </a:rPr>
              <a:t>Humbaba</a:t>
            </a:r>
            <a:r>
              <a:rPr lang="en-US" sz="3000" b="1" dirty="0">
                <a:solidFill>
                  <a:srgbClr val="10253F"/>
                </a:solidFill>
                <a:latin typeface="Arial" pitchFamily="34" charset="0"/>
                <a:ea typeface="Adobe Gothic Std B" pitchFamily="34" charset="-128"/>
                <a:cs typeface="Arial" pitchFamily="34" charset="0"/>
              </a:rPr>
              <a:t>.</a:t>
            </a:r>
          </a:p>
        </p:txBody>
      </p:sp>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542059"/>
            <a:ext cx="3810000" cy="5642841"/>
          </a:xfrm>
          <a:prstGeom prst="rect">
            <a:avLst/>
          </a:prstGeom>
        </p:spPr>
      </p:pic>
    </p:spTree>
    <p:extLst>
      <p:ext uri="{BB962C8B-B14F-4D97-AF65-F5344CB8AC3E}">
        <p14:creationId xmlns:p14="http://schemas.microsoft.com/office/powerpoint/2010/main" val="3595513528"/>
      </p:ext>
    </p:extLst>
  </p:cSld>
  <p:clrMapOvr>
    <a:masterClrMapping/>
  </p:clrMapOvr>
  <mc:AlternateContent xmlns:mc="http://schemas.openxmlformats.org/markup-compatibility/2006" xmlns:p14="http://schemas.microsoft.com/office/powerpoint/2010/main">
    <mc:Choice Requires="p14">
      <p:transition spd="med" p14:dur="700" advClick="0" advTm="8348">
        <p:fade/>
      </p:transition>
    </mc:Choice>
    <mc:Fallback xmlns="">
      <p:transition xmlns:p14="http://schemas.microsoft.com/office/powerpoint/2010/main" spd="med" advClick="0" advTm="8348">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533400" y="1143000"/>
            <a:ext cx="6400800" cy="33239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i="1" dirty="0">
                <a:solidFill>
                  <a:srgbClr val="10253F"/>
                </a:solidFill>
                <a:latin typeface="Arial" pitchFamily="34" charset="0"/>
                <a:ea typeface="Adobe Gothic Std B" pitchFamily="34" charset="-128"/>
                <a:cs typeface="Arial" pitchFamily="34" charset="0"/>
              </a:rPr>
              <a:t>"in order to protect the Cedar Forest [the gods] assigned </a:t>
            </a:r>
            <a:r>
              <a:rPr lang="en-US" sz="3000" b="1" i="1" dirty="0" err="1">
                <a:solidFill>
                  <a:srgbClr val="10253F"/>
                </a:solidFill>
                <a:latin typeface="Arial" pitchFamily="34" charset="0"/>
                <a:ea typeface="Adobe Gothic Std B" pitchFamily="34" charset="-128"/>
                <a:cs typeface="Arial" pitchFamily="34" charset="0"/>
              </a:rPr>
              <a:t>Humbaba</a:t>
            </a:r>
            <a:r>
              <a:rPr lang="en-US" sz="3000" b="1" i="1" dirty="0">
                <a:solidFill>
                  <a:srgbClr val="10253F"/>
                </a:solidFill>
                <a:latin typeface="Arial" pitchFamily="34" charset="0"/>
                <a:ea typeface="Adobe Gothic Std B" pitchFamily="34" charset="-128"/>
                <a:cs typeface="Arial" pitchFamily="34" charset="0"/>
              </a:rPr>
              <a:t> as a terror to human beings; </a:t>
            </a:r>
            <a:r>
              <a:rPr lang="en-US" sz="3000" b="1" i="1" dirty="0" err="1">
                <a:solidFill>
                  <a:srgbClr val="10253F"/>
                </a:solidFill>
                <a:latin typeface="Arial" pitchFamily="34" charset="0"/>
                <a:ea typeface="Adobe Gothic Std B" pitchFamily="34" charset="-128"/>
                <a:cs typeface="Arial" pitchFamily="34" charset="0"/>
              </a:rPr>
              <a:t>Humbaba's</a:t>
            </a:r>
            <a:r>
              <a:rPr lang="en-US" sz="3000" b="1" i="1" dirty="0">
                <a:solidFill>
                  <a:srgbClr val="10253F"/>
                </a:solidFill>
                <a:latin typeface="Arial" pitchFamily="34" charset="0"/>
                <a:ea typeface="Adobe Gothic Std B" pitchFamily="34" charset="-128"/>
                <a:cs typeface="Arial" pitchFamily="34" charset="0"/>
              </a:rPr>
              <a:t> roar </a:t>
            </a:r>
          </a:p>
          <a:p>
            <a:pPr fontAlgn="base">
              <a:spcBef>
                <a:spcPct val="0"/>
              </a:spcBef>
              <a:spcAft>
                <a:spcPct val="0"/>
              </a:spcAft>
            </a:pPr>
            <a:r>
              <a:rPr lang="en-US" sz="3000" b="1" i="1" dirty="0">
                <a:solidFill>
                  <a:srgbClr val="10253F"/>
                </a:solidFill>
                <a:latin typeface="Arial" pitchFamily="34" charset="0"/>
                <a:ea typeface="Adobe Gothic Std B" pitchFamily="34" charset="-128"/>
                <a:cs typeface="Arial" pitchFamily="34" charset="0"/>
              </a:rPr>
              <a:t>is a flood, his mouth is </a:t>
            </a:r>
          </a:p>
          <a:p>
            <a:pPr fontAlgn="base">
              <a:spcBef>
                <a:spcPct val="0"/>
              </a:spcBef>
              <a:spcAft>
                <a:spcPct val="0"/>
              </a:spcAft>
            </a:pPr>
            <a:r>
              <a:rPr lang="en-US" sz="3000" b="1" i="1" dirty="0">
                <a:solidFill>
                  <a:srgbClr val="10253F"/>
                </a:solidFill>
                <a:latin typeface="Arial" pitchFamily="34" charset="0"/>
                <a:ea typeface="Adobe Gothic Std B" pitchFamily="34" charset="-128"/>
                <a:cs typeface="Arial" pitchFamily="34" charset="0"/>
              </a:rPr>
              <a:t>fire, and his breath is </a:t>
            </a:r>
          </a:p>
          <a:p>
            <a:pPr fontAlgn="base">
              <a:spcBef>
                <a:spcPct val="0"/>
              </a:spcBef>
              <a:spcAft>
                <a:spcPct val="0"/>
              </a:spcAft>
            </a:pPr>
            <a:r>
              <a:rPr lang="en-US" sz="3000" b="1" i="1" dirty="0">
                <a:solidFill>
                  <a:srgbClr val="10253F"/>
                </a:solidFill>
                <a:latin typeface="Arial" pitchFamily="34" charset="0"/>
                <a:ea typeface="Adobe Gothic Std B" pitchFamily="34" charset="-128"/>
                <a:cs typeface="Arial" pitchFamily="34" charset="0"/>
              </a:rPr>
              <a:t>death!”</a:t>
            </a:r>
          </a:p>
        </p:txBody>
      </p:sp>
      <p:pic>
        <p:nvPicPr>
          <p:cNvPr id="5" name="Picture 4"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2438400"/>
            <a:ext cx="3423605" cy="3948558"/>
          </a:xfrm>
          <a:prstGeom prst="rect">
            <a:avLst/>
          </a:prstGeom>
        </p:spPr>
      </p:pic>
    </p:spTree>
    <p:extLst>
      <p:ext uri="{BB962C8B-B14F-4D97-AF65-F5344CB8AC3E}">
        <p14:creationId xmlns:p14="http://schemas.microsoft.com/office/powerpoint/2010/main" val="273703992"/>
      </p:ext>
    </p:extLst>
  </p:cSld>
  <p:clrMapOvr>
    <a:masterClrMapping/>
  </p:clrMapOvr>
  <mc:AlternateContent xmlns:mc="http://schemas.openxmlformats.org/markup-compatibility/2006" xmlns:p14="http://schemas.microsoft.com/office/powerpoint/2010/main">
    <mc:Choice Requires="p14">
      <p:transition spd="med" p14:dur="700" advClick="0" advTm="14335">
        <p:fade/>
      </p:transition>
    </mc:Choice>
    <mc:Fallback xmlns="">
      <p:transition xmlns:p14="http://schemas.microsoft.com/office/powerpoint/2010/main" spd="med" advClick="0" advTm="143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4876800" y="2133600"/>
            <a:ext cx="3048000" cy="33239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Gilgamesh and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tricked the beast, so the powers of </a:t>
            </a:r>
            <a:r>
              <a:rPr lang="en-US" sz="3000" b="1" dirty="0" err="1">
                <a:solidFill>
                  <a:srgbClr val="10253F"/>
                </a:solidFill>
                <a:latin typeface="Arial" pitchFamily="34" charset="0"/>
                <a:ea typeface="Adobe Gothic Std B" pitchFamily="34" charset="-128"/>
                <a:cs typeface="Arial" pitchFamily="34" charset="0"/>
              </a:rPr>
              <a:t>Humbaba</a:t>
            </a:r>
            <a:r>
              <a:rPr lang="en-US" sz="3000" b="1" dirty="0">
                <a:solidFill>
                  <a:srgbClr val="10253F"/>
                </a:solidFill>
                <a:latin typeface="Arial" pitchFamily="34" charset="0"/>
                <a:ea typeface="Adobe Gothic Std B" pitchFamily="34" charset="-128"/>
                <a:cs typeface="Arial" pitchFamily="34" charset="0"/>
              </a:rPr>
              <a:t> were spread over the lands of Sumer.</a:t>
            </a:r>
          </a:p>
        </p:txBody>
      </p:sp>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990600"/>
            <a:ext cx="3962400" cy="5533209"/>
          </a:xfrm>
          <a:prstGeom prst="rect">
            <a:avLst/>
          </a:prstGeom>
        </p:spPr>
      </p:pic>
    </p:spTree>
    <p:extLst>
      <p:ext uri="{BB962C8B-B14F-4D97-AF65-F5344CB8AC3E}">
        <p14:creationId xmlns:p14="http://schemas.microsoft.com/office/powerpoint/2010/main" val="3823126922"/>
      </p:ext>
    </p:extLst>
  </p:cSld>
  <p:clrMapOvr>
    <a:masterClrMapping/>
  </p:clrMapOvr>
  <mc:AlternateContent xmlns:mc="http://schemas.openxmlformats.org/markup-compatibility/2006" xmlns:p14="http://schemas.microsoft.com/office/powerpoint/2010/main">
    <mc:Choice Requires="p14">
      <p:transition spd="med" p14:dur="700" advClick="0" advTm="7585">
        <p:fade/>
      </p:transition>
    </mc:Choice>
    <mc:Fallback xmlns="">
      <p:transition xmlns:p14="http://schemas.microsoft.com/office/powerpoint/2010/main" spd="med" advClick="0" advTm="75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609600" y="838200"/>
            <a:ext cx="4419600"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Gilgamesh displeased the goddess Ishtar, so she sent the fearsome Bull of Heaven to destroy the crops of the Sumerian farmers.  Gilgamesh and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killed the bull.  </a:t>
            </a:r>
            <a:r>
              <a:rPr lang="en-US" sz="3000" b="1" dirty="0">
                <a:solidFill>
                  <a:srgbClr val="008080"/>
                </a:solidFill>
                <a:latin typeface="Arial" pitchFamily="34" charset="0"/>
                <a:ea typeface="Adobe Gothic Std B" pitchFamily="34" charset="-128"/>
                <a:cs typeface="Arial" pitchFamily="34" charset="0"/>
              </a:rPr>
              <a:t>This enraged the gods, so they caused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to fall ill and die.</a:t>
            </a:r>
          </a:p>
        </p:txBody>
      </p:sp>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762000"/>
            <a:ext cx="3556000" cy="5499100"/>
          </a:xfrm>
          <a:prstGeom prst="rect">
            <a:avLst/>
          </a:prstGeom>
          <a:effectLst>
            <a:outerShdw blurRad="180975" dist="165100" dir="2700000" algn="tl" rotWithShape="0">
              <a:srgbClr val="000000">
                <a:alpha val="43000"/>
              </a:srgbClr>
            </a:outerShdw>
          </a:effectLst>
        </p:spPr>
      </p:pic>
    </p:spTree>
    <p:extLst>
      <p:ext uri="{BB962C8B-B14F-4D97-AF65-F5344CB8AC3E}">
        <p14:creationId xmlns:p14="http://schemas.microsoft.com/office/powerpoint/2010/main" val="1919516413"/>
      </p:ext>
    </p:extLst>
  </p:cSld>
  <p:clrMapOvr>
    <a:masterClrMapping/>
  </p:clrMapOvr>
  <mc:AlternateContent xmlns:mc="http://schemas.openxmlformats.org/markup-compatibility/2006" xmlns:p14="http://schemas.microsoft.com/office/powerpoint/2010/main">
    <mc:Choice Requires="p14">
      <p:transition spd="med" p14:dur="700" advClick="0" advTm="12450">
        <p:fade/>
      </p:transition>
    </mc:Choice>
    <mc:Fallback xmlns="">
      <p:transition xmlns:p14="http://schemas.microsoft.com/office/powerpoint/2010/main" spd="med" advClick="0" advTm="124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609600" y="838200"/>
            <a:ext cx="4419600"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Gilgamesh displeased the goddess Ishtar, so she sent the fearsome Bull of Heaven to destroy the crops of the Sumerian farmers.  Gilgamesh and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killed the bull.  </a:t>
            </a:r>
            <a:r>
              <a:rPr lang="en-US" sz="3000" b="1" dirty="0">
                <a:solidFill>
                  <a:srgbClr val="10253F"/>
                </a:solidFill>
                <a:latin typeface="Arial" pitchFamily="34" charset="0"/>
                <a:ea typeface="Adobe Gothic Std B" pitchFamily="34" charset="-128"/>
                <a:cs typeface="Arial" pitchFamily="34" charset="0"/>
              </a:rPr>
              <a:t>This enraged the gods, so they caused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to fall ill and die.</a:t>
            </a:r>
          </a:p>
        </p:txBody>
      </p:sp>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762000"/>
            <a:ext cx="3556000" cy="5499100"/>
          </a:xfrm>
          <a:prstGeom prst="rect">
            <a:avLst/>
          </a:prstGeom>
          <a:effectLst>
            <a:outerShdw blurRad="180975" dist="165100" dir="2700000" algn="tl" rotWithShape="0">
              <a:srgbClr val="000000">
                <a:alpha val="43000"/>
              </a:srgbClr>
            </a:outerShdw>
          </a:effectLst>
        </p:spPr>
      </p:pic>
    </p:spTree>
    <p:extLst>
      <p:ext uri="{BB962C8B-B14F-4D97-AF65-F5344CB8AC3E}">
        <p14:creationId xmlns:p14="http://schemas.microsoft.com/office/powerpoint/2010/main" val="1066685930"/>
      </p:ext>
    </p:extLst>
  </p:cSld>
  <p:clrMapOvr>
    <a:masterClrMapping/>
  </p:clrMapOvr>
  <mc:AlternateContent xmlns:mc="http://schemas.openxmlformats.org/markup-compatibility/2006" xmlns:p14="http://schemas.microsoft.com/office/powerpoint/2010/main">
    <mc:Choice Requires="p14">
      <p:transition spd="med" p14:dur="700" advClick="0" advTm="4511">
        <p:fade/>
      </p:transition>
    </mc:Choice>
    <mc:Fallback xmlns="">
      <p:transition xmlns:p14="http://schemas.microsoft.com/office/powerpoint/2010/main" spd="med" advClick="0" advTm="4511">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914400" y="1600200"/>
            <a:ext cx="44958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Gilgamesh was heartbroken by the death of his friend.  </a:t>
            </a:r>
            <a:r>
              <a:rPr lang="en-US" sz="3000" b="1" dirty="0">
                <a:solidFill>
                  <a:srgbClr val="008080"/>
                </a:solidFill>
                <a:latin typeface="Arial" pitchFamily="34" charset="0"/>
                <a:ea typeface="Adobe Gothic Std B" pitchFamily="34" charset="-128"/>
                <a:cs typeface="Arial" pitchFamily="34" charset="0"/>
              </a:rPr>
              <a:t>The king also feared that one day he would also die, so Gilgamesh began to search for the secret of eternal life. </a:t>
            </a:r>
          </a:p>
        </p:txBody>
      </p:sp>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3600" y="533400"/>
            <a:ext cx="2590644" cy="6032500"/>
          </a:xfrm>
          <a:prstGeom prst="rect">
            <a:avLst/>
          </a:prstGeom>
        </p:spPr>
      </p:pic>
    </p:spTree>
    <p:extLst>
      <p:ext uri="{BB962C8B-B14F-4D97-AF65-F5344CB8AC3E}">
        <p14:creationId xmlns:p14="http://schemas.microsoft.com/office/powerpoint/2010/main" val="1149543159"/>
      </p:ext>
    </p:extLst>
  </p:cSld>
  <p:clrMapOvr>
    <a:masterClrMapping/>
  </p:clrMapOvr>
  <mc:AlternateContent xmlns:mc="http://schemas.openxmlformats.org/markup-compatibility/2006" xmlns:p14="http://schemas.microsoft.com/office/powerpoint/2010/main">
    <mc:Choice Requires="p14">
      <p:transition spd="med" p14:dur="700" advClick="0" advTm="3712">
        <p:fade/>
      </p:transition>
    </mc:Choice>
    <mc:Fallback xmlns="">
      <p:transition xmlns:p14="http://schemas.microsoft.com/office/powerpoint/2010/main" spd="med" advClick="0" advTm="37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914400" y="1600200"/>
            <a:ext cx="44958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Gilgamesh was heartbroken by the death of his friend.  </a:t>
            </a:r>
            <a:r>
              <a:rPr lang="en-US" sz="3000" b="1" dirty="0">
                <a:solidFill>
                  <a:srgbClr val="10253F"/>
                </a:solidFill>
                <a:latin typeface="Arial" pitchFamily="34" charset="0"/>
                <a:ea typeface="Adobe Gothic Std B" pitchFamily="34" charset="-128"/>
                <a:cs typeface="Arial" pitchFamily="34" charset="0"/>
              </a:rPr>
              <a:t>The king also feared that one day he would also die, so Gilgamesh began to search for the secret of eternal life. </a:t>
            </a:r>
          </a:p>
        </p:txBody>
      </p:sp>
      <p:pic>
        <p:nvPicPr>
          <p:cNvPr id="2" name="Picture 1"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3600" y="533400"/>
            <a:ext cx="2590644" cy="6032500"/>
          </a:xfrm>
          <a:prstGeom prst="rect">
            <a:avLst/>
          </a:prstGeom>
        </p:spPr>
      </p:pic>
    </p:spTree>
    <p:extLst>
      <p:ext uri="{BB962C8B-B14F-4D97-AF65-F5344CB8AC3E}">
        <p14:creationId xmlns:p14="http://schemas.microsoft.com/office/powerpoint/2010/main" val="3878662354"/>
      </p:ext>
    </p:extLst>
  </p:cSld>
  <p:clrMapOvr>
    <a:masterClrMapping/>
  </p:clrMapOvr>
  <mc:AlternateContent xmlns:mc="http://schemas.openxmlformats.org/markup-compatibility/2006" xmlns:p14="http://schemas.microsoft.com/office/powerpoint/2010/main">
    <mc:Choice Requires="p14">
      <p:transition spd="med" p14:dur="700" advClick="0" advTm="8067">
        <p:fade/>
      </p:transition>
    </mc:Choice>
    <mc:Fallback xmlns="">
      <p:transition xmlns:p14="http://schemas.microsoft.com/office/powerpoint/2010/main" spd="med" advClick="0" advTm="806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457200" y="838200"/>
            <a:ext cx="3581400"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One version of the epic describes a terrible flood that covered the earth many years </a:t>
            </a:r>
            <a:br>
              <a:rPr lang="en-US" sz="3000" b="1" dirty="0">
                <a:solidFill>
                  <a:srgbClr val="10253F"/>
                </a:solidFill>
                <a:latin typeface="Arial" pitchFamily="34" charset="0"/>
                <a:ea typeface="Adobe Gothic Std B" pitchFamily="34" charset="-128"/>
                <a:cs typeface="Arial" pitchFamily="34" charset="0"/>
              </a:rPr>
            </a:br>
            <a:r>
              <a:rPr lang="en-US" sz="3000" b="1" dirty="0">
                <a:solidFill>
                  <a:srgbClr val="10253F"/>
                </a:solidFill>
                <a:latin typeface="Arial" pitchFamily="34" charset="0"/>
                <a:ea typeface="Adobe Gothic Std B" pitchFamily="34" charset="-128"/>
                <a:cs typeface="Arial" pitchFamily="34" charset="0"/>
              </a:rPr>
              <a:t>before the time of Gilgamesh.  </a:t>
            </a:r>
            <a:br>
              <a:rPr lang="en-US" sz="3000" b="1" dirty="0">
                <a:solidFill>
                  <a:srgbClr val="10253F"/>
                </a:solidFill>
                <a:latin typeface="Arial" pitchFamily="34" charset="0"/>
                <a:ea typeface="Adobe Gothic Std B" pitchFamily="34" charset="-128"/>
                <a:cs typeface="Arial" pitchFamily="34" charset="0"/>
              </a:rPr>
            </a:br>
            <a:br>
              <a:rPr lang="en-US" sz="3000" b="1" dirty="0">
                <a:solidFill>
                  <a:srgbClr val="10253F"/>
                </a:solidFill>
                <a:latin typeface="Arial" pitchFamily="34" charset="0"/>
                <a:ea typeface="Adobe Gothic Std B" pitchFamily="34" charset="-128"/>
                <a:cs typeface="Arial" pitchFamily="34" charset="0"/>
              </a:rPr>
            </a:br>
            <a:endParaRPr lang="en-US" sz="3000" b="1" dirty="0">
              <a:solidFill>
                <a:srgbClr val="10253F"/>
              </a:solidFill>
              <a:latin typeface="Arial" pitchFamily="34" charset="0"/>
              <a:ea typeface="Adobe Gothic Std B" pitchFamily="34" charset="-128"/>
              <a:cs typeface="Arial" pitchFamily="34" charset="0"/>
            </a:endParaRPr>
          </a:p>
        </p:txBody>
      </p:sp>
      <p:pic>
        <p:nvPicPr>
          <p:cNvPr id="7" name="Picture 6"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0246" y="838200"/>
            <a:ext cx="4449754" cy="2971800"/>
          </a:xfrm>
          <a:prstGeom prst="rect">
            <a:avLst/>
          </a:prstGeom>
        </p:spPr>
      </p:pic>
    </p:spTree>
    <p:extLst>
      <p:ext uri="{BB962C8B-B14F-4D97-AF65-F5344CB8AC3E}">
        <p14:creationId xmlns:p14="http://schemas.microsoft.com/office/powerpoint/2010/main" val="2096613487"/>
      </p:ext>
    </p:extLst>
  </p:cSld>
  <p:clrMapOvr>
    <a:masterClrMapping/>
  </p:clrMapOvr>
  <mc:AlternateContent xmlns:mc="http://schemas.openxmlformats.org/markup-compatibility/2006" xmlns:p14="http://schemas.microsoft.com/office/powerpoint/2010/main">
    <mc:Choice Requires="p14">
      <p:transition spd="med" p14:dur="700" advClick="0" advTm="7324">
        <p:fade/>
      </p:transition>
    </mc:Choice>
    <mc:Fallback xmlns="">
      <p:transition xmlns:p14="http://schemas.microsoft.com/office/powerpoint/2010/main" spd="med" advClick="0" advTm="73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 y="4193232"/>
            <a:ext cx="85344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Gilgamesh went on a long journey to meet </a:t>
            </a:r>
            <a:r>
              <a:rPr lang="en-US" sz="3000" b="1" dirty="0" err="1">
                <a:solidFill>
                  <a:srgbClr val="10253F"/>
                </a:solidFill>
                <a:latin typeface="Arial" pitchFamily="34" charset="0"/>
                <a:ea typeface="Adobe Gothic Std B" pitchFamily="34" charset="-128"/>
                <a:cs typeface="Arial" pitchFamily="34" charset="0"/>
              </a:rPr>
              <a:t>Utnapishtim</a:t>
            </a:r>
            <a:r>
              <a:rPr lang="en-US" sz="3000" b="1" dirty="0">
                <a:solidFill>
                  <a:srgbClr val="10253F"/>
                </a:solidFill>
                <a:latin typeface="Arial" pitchFamily="34" charset="0"/>
                <a:ea typeface="Adobe Gothic Std B" pitchFamily="34" charset="-128"/>
                <a:cs typeface="Arial" pitchFamily="34" charset="0"/>
              </a:rPr>
              <a:t>, an elderly man who survived the flood because the gods warned him of the coming deluge.  </a:t>
            </a:r>
            <a:r>
              <a:rPr lang="en-US" sz="3000" b="1" dirty="0" err="1">
                <a:solidFill>
                  <a:srgbClr val="10253F"/>
                </a:solidFill>
                <a:latin typeface="Arial" pitchFamily="34" charset="0"/>
                <a:ea typeface="Adobe Gothic Std B" pitchFamily="34" charset="-128"/>
                <a:cs typeface="Arial" pitchFamily="34" charset="0"/>
              </a:rPr>
              <a:t>Utnapishtim</a:t>
            </a:r>
            <a:r>
              <a:rPr lang="en-US" sz="3000" b="1" dirty="0">
                <a:solidFill>
                  <a:srgbClr val="10253F"/>
                </a:solidFill>
                <a:latin typeface="Arial" pitchFamily="34" charset="0"/>
                <a:ea typeface="Adobe Gothic Std B" pitchFamily="34" charset="-128"/>
                <a:cs typeface="Arial" pitchFamily="34" charset="0"/>
              </a:rPr>
              <a:t> told Gilgamesh, </a:t>
            </a:r>
          </a:p>
        </p:txBody>
      </p:sp>
      <p:pic>
        <p:nvPicPr>
          <p:cNvPr id="3" name="Picture 2"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0246" y="838200"/>
            <a:ext cx="4449754" cy="2971800"/>
          </a:xfrm>
          <a:prstGeom prst="rect">
            <a:avLst/>
          </a:prstGeom>
        </p:spPr>
      </p:pic>
    </p:spTree>
    <p:extLst>
      <p:ext uri="{BB962C8B-B14F-4D97-AF65-F5344CB8AC3E}">
        <p14:creationId xmlns:p14="http://schemas.microsoft.com/office/powerpoint/2010/main" val="999874979"/>
      </p:ext>
    </p:extLst>
  </p:cSld>
  <p:clrMapOvr>
    <a:masterClrMapping/>
  </p:clrMapOvr>
  <mc:AlternateContent xmlns:mc="http://schemas.openxmlformats.org/markup-compatibility/2006" xmlns:p14="http://schemas.microsoft.com/office/powerpoint/2010/main">
    <mc:Choice Requires="p14">
      <p:transition spd="med" p14:dur="700" advClick="0" advTm="12315">
        <p:fade/>
      </p:transition>
    </mc:Choice>
    <mc:Fallback xmlns="">
      <p:transition xmlns:p14="http://schemas.microsoft.com/office/powerpoint/2010/main" spd="med" advClick="0" advTm="12315">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 y="990600"/>
            <a:ext cx="6400800"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i="1" dirty="0">
                <a:solidFill>
                  <a:srgbClr val="10253F"/>
                </a:solidFill>
                <a:latin typeface="Arial" pitchFamily="34" charset="0"/>
                <a:ea typeface="Adobe Gothic Std B" pitchFamily="34" charset="-128"/>
                <a:cs typeface="Arial" pitchFamily="34" charset="0"/>
              </a:rPr>
              <a:t>"the life that you are seeking you will never find.  When the gods created man they allotted to him death, but life they retained </a:t>
            </a:r>
            <a:br>
              <a:rPr lang="en-US" sz="3000" b="1" i="1" dirty="0">
                <a:solidFill>
                  <a:srgbClr val="10253F"/>
                </a:solidFill>
                <a:latin typeface="Arial" pitchFamily="34" charset="0"/>
                <a:ea typeface="Adobe Gothic Std B" pitchFamily="34" charset="-128"/>
                <a:cs typeface="Arial" pitchFamily="34" charset="0"/>
              </a:rPr>
            </a:br>
            <a:r>
              <a:rPr lang="en-US" sz="3000" b="1" i="1" dirty="0">
                <a:solidFill>
                  <a:srgbClr val="10253F"/>
                </a:solidFill>
                <a:latin typeface="Arial" pitchFamily="34" charset="0"/>
                <a:ea typeface="Adobe Gothic Std B" pitchFamily="34" charset="-128"/>
                <a:cs typeface="Arial" pitchFamily="34" charset="0"/>
              </a:rPr>
              <a:t>in their own keeping."</a:t>
            </a:r>
          </a:p>
        </p:txBody>
      </p:sp>
      <p:pic>
        <p:nvPicPr>
          <p:cNvPr id="5" name="Picture 4"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2438400"/>
            <a:ext cx="3423605" cy="3948558"/>
          </a:xfrm>
          <a:prstGeom prst="rect">
            <a:avLst/>
          </a:prstGeom>
        </p:spPr>
      </p:pic>
    </p:spTree>
    <p:extLst>
      <p:ext uri="{BB962C8B-B14F-4D97-AF65-F5344CB8AC3E}">
        <p14:creationId xmlns:p14="http://schemas.microsoft.com/office/powerpoint/2010/main" val="1205176297"/>
      </p:ext>
    </p:extLst>
  </p:cSld>
  <p:clrMapOvr>
    <a:masterClrMapping/>
  </p:clrMapOvr>
  <mc:AlternateContent xmlns:mc="http://schemas.openxmlformats.org/markup-compatibility/2006" xmlns:p14="http://schemas.microsoft.com/office/powerpoint/2010/main">
    <mc:Choice Requires="p14">
      <p:transition spd="med" p14:dur="700" advClick="0" advTm="10755">
        <p:fade/>
      </p:transition>
    </mc:Choice>
    <mc:Fallback xmlns="">
      <p:transition xmlns:p14="http://schemas.microsoft.com/office/powerpoint/2010/main" spd="med" advClick="0" advTm="107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 y="990600"/>
            <a:ext cx="6400800"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i="1" dirty="0">
                <a:solidFill>
                  <a:srgbClr val="008080"/>
                </a:solidFill>
                <a:latin typeface="Arial" pitchFamily="34" charset="0"/>
                <a:ea typeface="Adobe Gothic Std B" pitchFamily="34" charset="-128"/>
                <a:cs typeface="Arial" pitchFamily="34" charset="0"/>
              </a:rPr>
              <a:t>"the life that you are seeking you will never find.  </a:t>
            </a:r>
            <a:r>
              <a:rPr lang="en-US" sz="3000" b="1" i="1" dirty="0">
                <a:solidFill>
                  <a:srgbClr val="10253F"/>
                </a:solidFill>
                <a:latin typeface="Arial" pitchFamily="34" charset="0"/>
                <a:ea typeface="Adobe Gothic Std B" pitchFamily="34" charset="-128"/>
                <a:cs typeface="Arial" pitchFamily="34" charset="0"/>
              </a:rPr>
              <a:t>When the gods created man they allotted to him death, but life they retained </a:t>
            </a:r>
            <a:br>
              <a:rPr lang="en-US" sz="3000" b="1" i="1" dirty="0">
                <a:solidFill>
                  <a:srgbClr val="10253F"/>
                </a:solidFill>
                <a:latin typeface="Arial" pitchFamily="34" charset="0"/>
                <a:ea typeface="Adobe Gothic Std B" pitchFamily="34" charset="-128"/>
                <a:cs typeface="Arial" pitchFamily="34" charset="0"/>
              </a:rPr>
            </a:br>
            <a:r>
              <a:rPr lang="en-US" sz="3000" b="1" i="1" dirty="0">
                <a:solidFill>
                  <a:srgbClr val="10253F"/>
                </a:solidFill>
                <a:latin typeface="Arial" pitchFamily="34" charset="0"/>
                <a:ea typeface="Adobe Gothic Std B" pitchFamily="34" charset="-128"/>
                <a:cs typeface="Arial" pitchFamily="34" charset="0"/>
              </a:rPr>
              <a:t>in their own keeping."</a:t>
            </a:r>
          </a:p>
        </p:txBody>
      </p:sp>
      <p:pic>
        <p:nvPicPr>
          <p:cNvPr id="5" name="Picture 4" descr="!.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2438400"/>
            <a:ext cx="3423605" cy="3948558"/>
          </a:xfrm>
          <a:prstGeom prst="rect">
            <a:avLst/>
          </a:prstGeom>
        </p:spPr>
      </p:pic>
    </p:spTree>
    <p:extLst>
      <p:ext uri="{BB962C8B-B14F-4D97-AF65-F5344CB8AC3E}">
        <p14:creationId xmlns:p14="http://schemas.microsoft.com/office/powerpoint/2010/main" val="3541521876"/>
      </p:ext>
    </p:extLst>
  </p:cSld>
  <p:clrMapOvr>
    <a:masterClrMapping/>
  </p:clrMapOvr>
  <mc:AlternateContent xmlns:mc="http://schemas.openxmlformats.org/markup-compatibility/2006" xmlns:p14="http://schemas.microsoft.com/office/powerpoint/2010/main">
    <mc:Choice Requires="p14">
      <p:transition spd="med" p14:dur="700" advClick="0" advTm="494">
        <p:fade/>
      </p:transition>
    </mc:Choice>
    <mc:Fallback xmlns="">
      <p:transition xmlns:p14="http://schemas.microsoft.com/office/powerpoint/2010/main" spd="med" advClick="0" advTm="494">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0" y="600671"/>
            <a:ext cx="4876800"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Gilgamesh returned home with wisdom from his adventures with </a:t>
            </a:r>
            <a:r>
              <a:rPr lang="en-US" sz="3000" b="1" dirty="0" err="1">
                <a:solidFill>
                  <a:srgbClr val="10253F"/>
                </a:solidFill>
                <a:latin typeface="Arial" pitchFamily="34" charset="0"/>
                <a:ea typeface="Adobe Gothic Std B" pitchFamily="34" charset="-128"/>
                <a:cs typeface="Arial" pitchFamily="34" charset="0"/>
              </a:rPr>
              <a:t>Enkidu</a:t>
            </a:r>
            <a:r>
              <a:rPr lang="en-US" sz="3000" b="1" dirty="0">
                <a:solidFill>
                  <a:srgbClr val="10253F"/>
                </a:solidFill>
                <a:latin typeface="Arial" pitchFamily="34" charset="0"/>
                <a:ea typeface="Adobe Gothic Std B" pitchFamily="34" charset="-128"/>
                <a:cs typeface="Arial" pitchFamily="34" charset="0"/>
              </a:rPr>
              <a:t> and </a:t>
            </a:r>
            <a:r>
              <a:rPr lang="en-US" sz="3000" b="1" dirty="0" err="1">
                <a:solidFill>
                  <a:srgbClr val="10253F"/>
                </a:solidFill>
                <a:latin typeface="Arial" pitchFamily="34" charset="0"/>
                <a:ea typeface="Adobe Gothic Std B" pitchFamily="34" charset="-128"/>
                <a:cs typeface="Arial" pitchFamily="34" charset="0"/>
              </a:rPr>
              <a:t>Utnapishtim</a:t>
            </a:r>
            <a:r>
              <a:rPr lang="en-US" sz="3000" b="1" dirty="0">
                <a:solidFill>
                  <a:srgbClr val="10253F"/>
                </a:solidFill>
                <a:latin typeface="Arial" pitchFamily="34" charset="0"/>
                <a:ea typeface="Adobe Gothic Std B" pitchFamily="34" charset="-128"/>
                <a:cs typeface="Arial" pitchFamily="34" charset="0"/>
              </a:rPr>
              <a:t>.   </a:t>
            </a:r>
            <a:r>
              <a:rPr lang="en-US" sz="3000" b="1" dirty="0">
                <a:solidFill>
                  <a:srgbClr val="008080"/>
                </a:solidFill>
                <a:latin typeface="Arial" pitchFamily="34" charset="0"/>
                <a:ea typeface="Adobe Gothic Std B" pitchFamily="34" charset="-128"/>
                <a:cs typeface="Arial" pitchFamily="34" charset="0"/>
              </a:rPr>
              <a:t>Gilgamesh became a gentle ruler who no longer mistreated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Gilgamesh realized that he could not escape death, but he could live on in the memories of the people he loved. </a:t>
            </a:r>
          </a:p>
        </p:txBody>
      </p:sp>
      <p:pic>
        <p:nvPicPr>
          <p:cNvPr id="5" name="Picture 4"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57200"/>
            <a:ext cx="2590644" cy="6032500"/>
          </a:xfrm>
          <a:prstGeom prst="rect">
            <a:avLst/>
          </a:prstGeom>
        </p:spPr>
      </p:pic>
    </p:spTree>
    <p:extLst>
      <p:ext uri="{BB962C8B-B14F-4D97-AF65-F5344CB8AC3E}">
        <p14:creationId xmlns:p14="http://schemas.microsoft.com/office/powerpoint/2010/main" val="2600741495"/>
      </p:ext>
    </p:extLst>
  </p:cSld>
  <p:clrMapOvr>
    <a:masterClrMapping/>
  </p:clrMapOvr>
  <mc:AlternateContent xmlns:mc="http://schemas.openxmlformats.org/markup-compatibility/2006" xmlns:p14="http://schemas.microsoft.com/office/powerpoint/2010/main">
    <mc:Choice Requires="p14">
      <p:transition spd="med" p14:dur="700" advClick="0" advTm="4227">
        <p:fade/>
      </p:transition>
    </mc:Choice>
    <mc:Fallback xmlns="">
      <p:transition xmlns:p14="http://schemas.microsoft.com/office/powerpoint/2010/main" spd="med" advClick="0" advTm="422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0" y="600671"/>
            <a:ext cx="4876800"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Gilgamesh returned home with wisdom from his adventures with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and </a:t>
            </a:r>
            <a:r>
              <a:rPr lang="en-US" sz="3000" b="1" dirty="0" err="1">
                <a:solidFill>
                  <a:srgbClr val="008080"/>
                </a:solidFill>
                <a:latin typeface="Arial" pitchFamily="34" charset="0"/>
                <a:ea typeface="Adobe Gothic Std B" pitchFamily="34" charset="-128"/>
                <a:cs typeface="Arial" pitchFamily="34" charset="0"/>
              </a:rPr>
              <a:t>Utnapishtim</a:t>
            </a:r>
            <a:r>
              <a:rPr lang="en-US" sz="3000" b="1" dirty="0">
                <a:solidFill>
                  <a:srgbClr val="008080"/>
                </a:solidFill>
                <a:latin typeface="Arial" pitchFamily="34" charset="0"/>
                <a:ea typeface="Adobe Gothic Std B" pitchFamily="34" charset="-128"/>
                <a:cs typeface="Arial" pitchFamily="34" charset="0"/>
              </a:rPr>
              <a:t>.   </a:t>
            </a:r>
            <a:r>
              <a:rPr lang="en-US" sz="3000" b="1" dirty="0">
                <a:solidFill>
                  <a:srgbClr val="10253F"/>
                </a:solidFill>
                <a:latin typeface="Arial" pitchFamily="34" charset="0"/>
                <a:ea typeface="Adobe Gothic Std B" pitchFamily="34" charset="-128"/>
                <a:cs typeface="Arial" pitchFamily="34" charset="0"/>
              </a:rPr>
              <a:t>Gilgamesh became a gentle ruler who no longer mistreated the people of </a:t>
            </a:r>
            <a:r>
              <a:rPr lang="en-US" sz="3000" b="1" dirty="0" err="1">
                <a:solidFill>
                  <a:srgbClr val="10253F"/>
                </a:solidFill>
                <a:latin typeface="Arial" pitchFamily="34" charset="0"/>
                <a:ea typeface="Adobe Gothic Std B" pitchFamily="34" charset="-128"/>
                <a:cs typeface="Arial" pitchFamily="34" charset="0"/>
              </a:rPr>
              <a:t>Urduk</a:t>
            </a:r>
            <a:r>
              <a:rPr lang="en-US" sz="3000" b="1" dirty="0">
                <a:solidFill>
                  <a:srgbClr val="10253F"/>
                </a:solidFill>
                <a:latin typeface="Arial" pitchFamily="34" charset="0"/>
                <a:ea typeface="Adobe Gothic Std B" pitchFamily="34" charset="-128"/>
                <a:cs typeface="Arial" pitchFamily="34" charset="0"/>
              </a:rPr>
              <a:t>.  </a:t>
            </a:r>
            <a:r>
              <a:rPr lang="en-US" sz="3000" b="1" dirty="0">
                <a:solidFill>
                  <a:srgbClr val="008080"/>
                </a:solidFill>
                <a:latin typeface="Arial" pitchFamily="34" charset="0"/>
                <a:ea typeface="Adobe Gothic Std B" pitchFamily="34" charset="-128"/>
                <a:cs typeface="Arial" pitchFamily="34" charset="0"/>
              </a:rPr>
              <a:t>Gilgamesh realized that he could not escape death, but he could live on in the memories of the people he loved. </a:t>
            </a:r>
          </a:p>
        </p:txBody>
      </p:sp>
      <p:pic>
        <p:nvPicPr>
          <p:cNvPr id="5" name="Picture 4"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57200"/>
            <a:ext cx="2590644" cy="6032500"/>
          </a:xfrm>
          <a:prstGeom prst="rect">
            <a:avLst/>
          </a:prstGeom>
        </p:spPr>
      </p:pic>
    </p:spTree>
    <p:extLst>
      <p:ext uri="{BB962C8B-B14F-4D97-AF65-F5344CB8AC3E}">
        <p14:creationId xmlns:p14="http://schemas.microsoft.com/office/powerpoint/2010/main" val="1625114603"/>
      </p:ext>
    </p:extLst>
  </p:cSld>
  <p:clrMapOvr>
    <a:masterClrMapping/>
  </p:clrMapOvr>
  <mc:AlternateContent xmlns:mc="http://schemas.openxmlformats.org/markup-compatibility/2006" xmlns:p14="http://schemas.microsoft.com/office/powerpoint/2010/main">
    <mc:Choice Requires="p14">
      <p:transition spd="med" p14:dur="700" advClick="0" advTm="5128">
        <p:fade/>
      </p:transition>
    </mc:Choice>
    <mc:Fallback xmlns="">
      <p:transition xmlns:p14="http://schemas.microsoft.com/office/powerpoint/2010/main" spd="med" advClick="0" advTm="5128">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810000" y="600671"/>
            <a:ext cx="4876800"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Gilgamesh returned home with wisdom from his adventures with </a:t>
            </a:r>
            <a:r>
              <a:rPr lang="en-US" sz="3000" b="1" dirty="0" err="1">
                <a:solidFill>
                  <a:srgbClr val="008080"/>
                </a:solidFill>
                <a:latin typeface="Arial" pitchFamily="34" charset="0"/>
                <a:ea typeface="Adobe Gothic Std B" pitchFamily="34" charset="-128"/>
                <a:cs typeface="Arial" pitchFamily="34" charset="0"/>
              </a:rPr>
              <a:t>Enkidu</a:t>
            </a:r>
            <a:r>
              <a:rPr lang="en-US" sz="3000" b="1" dirty="0">
                <a:solidFill>
                  <a:srgbClr val="008080"/>
                </a:solidFill>
                <a:latin typeface="Arial" pitchFamily="34" charset="0"/>
                <a:ea typeface="Adobe Gothic Std B" pitchFamily="34" charset="-128"/>
                <a:cs typeface="Arial" pitchFamily="34" charset="0"/>
              </a:rPr>
              <a:t> and </a:t>
            </a:r>
            <a:r>
              <a:rPr lang="en-US" sz="3000" b="1" dirty="0" err="1">
                <a:solidFill>
                  <a:srgbClr val="008080"/>
                </a:solidFill>
                <a:latin typeface="Arial" pitchFamily="34" charset="0"/>
                <a:ea typeface="Adobe Gothic Std B" pitchFamily="34" charset="-128"/>
                <a:cs typeface="Arial" pitchFamily="34" charset="0"/>
              </a:rPr>
              <a:t>Utnapishtim</a:t>
            </a:r>
            <a:r>
              <a:rPr lang="en-US" sz="3000" b="1" dirty="0">
                <a:solidFill>
                  <a:srgbClr val="008080"/>
                </a:solidFill>
                <a:latin typeface="Arial" pitchFamily="34" charset="0"/>
                <a:ea typeface="Adobe Gothic Std B" pitchFamily="34" charset="-128"/>
                <a:cs typeface="Arial" pitchFamily="34" charset="0"/>
              </a:rPr>
              <a:t>.   Gilgamesh became a gentle ruler who no longer mistreated the people of </a:t>
            </a:r>
            <a:r>
              <a:rPr lang="en-US" sz="3000" b="1" dirty="0" err="1">
                <a:solidFill>
                  <a:srgbClr val="008080"/>
                </a:solidFill>
                <a:latin typeface="Arial" pitchFamily="34" charset="0"/>
                <a:ea typeface="Adobe Gothic Std B" pitchFamily="34" charset="-128"/>
                <a:cs typeface="Arial" pitchFamily="34" charset="0"/>
              </a:rPr>
              <a:t>Urduk</a:t>
            </a:r>
            <a:r>
              <a:rPr lang="en-US" sz="3000" b="1" dirty="0">
                <a:solidFill>
                  <a:srgbClr val="008080"/>
                </a:solidFill>
                <a:latin typeface="Arial" pitchFamily="34" charset="0"/>
                <a:ea typeface="Adobe Gothic Std B" pitchFamily="34" charset="-128"/>
                <a:cs typeface="Arial" pitchFamily="34" charset="0"/>
              </a:rPr>
              <a:t>.  </a:t>
            </a:r>
            <a:r>
              <a:rPr lang="en-US" sz="3000" b="1" dirty="0">
                <a:solidFill>
                  <a:srgbClr val="10253F"/>
                </a:solidFill>
                <a:latin typeface="Arial" pitchFamily="34" charset="0"/>
                <a:ea typeface="Adobe Gothic Std B" pitchFamily="34" charset="-128"/>
                <a:cs typeface="Arial" pitchFamily="34" charset="0"/>
              </a:rPr>
              <a:t>Gilgamesh realized that he could not escape death, but he could live on in the memories of the people he loved. </a:t>
            </a:r>
          </a:p>
        </p:txBody>
      </p:sp>
      <p:pic>
        <p:nvPicPr>
          <p:cNvPr id="5" name="Picture 4"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57200"/>
            <a:ext cx="2590644" cy="6032500"/>
          </a:xfrm>
          <a:prstGeom prst="rect">
            <a:avLst/>
          </a:prstGeom>
        </p:spPr>
      </p:pic>
    </p:spTree>
    <p:extLst>
      <p:ext uri="{BB962C8B-B14F-4D97-AF65-F5344CB8AC3E}">
        <p14:creationId xmlns:p14="http://schemas.microsoft.com/office/powerpoint/2010/main" val="4272149262"/>
      </p:ext>
    </p:extLst>
  </p:cSld>
  <p:clrMapOvr>
    <a:masterClrMapping/>
  </p:clrMapOvr>
  <mc:AlternateContent xmlns:mc="http://schemas.openxmlformats.org/markup-compatibility/2006" xmlns:p14="http://schemas.microsoft.com/office/powerpoint/2010/main">
    <mc:Choice Requires="p14">
      <p:transition spd="med" p14:dur="700" advClick="0" advTm="6865">
        <p:fade/>
      </p:transition>
    </mc:Choice>
    <mc:Fallback xmlns="">
      <p:transition xmlns:p14="http://schemas.microsoft.com/office/powerpoint/2010/main" spd="med" advClick="0" advTm="6865">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685800" y="4117032"/>
            <a:ext cx="7848600"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The Epic of Gilgamesh had many parallels to the story of Noah and a great flood in the Old Testament of the Jewish and Christian holy books.  </a:t>
            </a:r>
            <a:r>
              <a:rPr lang="en-US" sz="3000" b="1" dirty="0">
                <a:solidFill>
                  <a:srgbClr val="008080"/>
                </a:solidFill>
                <a:latin typeface="Arial" pitchFamily="34" charset="0"/>
                <a:ea typeface="Adobe Gothic Std B" pitchFamily="34" charset="-128"/>
                <a:cs typeface="Arial" pitchFamily="34" charset="0"/>
              </a:rPr>
              <a:t>Other cultures also have legends of a great flood. </a:t>
            </a:r>
          </a:p>
        </p:txBody>
      </p:sp>
      <p:pic>
        <p:nvPicPr>
          <p:cNvPr id="3" name="Picture 2"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200" y="762000"/>
            <a:ext cx="5934515" cy="3200400"/>
          </a:xfrm>
          <a:prstGeom prst="rect">
            <a:avLst/>
          </a:prstGeom>
        </p:spPr>
      </p:pic>
    </p:spTree>
    <p:extLst>
      <p:ext uri="{BB962C8B-B14F-4D97-AF65-F5344CB8AC3E}">
        <p14:creationId xmlns:p14="http://schemas.microsoft.com/office/powerpoint/2010/main" val="1657854216"/>
      </p:ext>
    </p:extLst>
  </p:cSld>
  <p:clrMapOvr>
    <a:masterClrMapping/>
  </p:clrMapOvr>
  <mc:AlternateContent xmlns:mc="http://schemas.openxmlformats.org/markup-compatibility/2006" xmlns:p14="http://schemas.microsoft.com/office/powerpoint/2010/main">
    <mc:Choice Requires="p14">
      <p:transition spd="med" p14:dur="700" advClick="0" advTm="8995">
        <p:fade/>
      </p:transition>
    </mc:Choice>
    <mc:Fallback xmlns="">
      <p:transition xmlns:p14="http://schemas.microsoft.com/office/powerpoint/2010/main" spd="med" advClick="0" advTm="89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685800" y="4117032"/>
            <a:ext cx="7848600"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Epic of Gilgamesh had many parallels to the story of Noah and a great flood in the Old Testament of the Jewish and Christian holy books.  </a:t>
            </a:r>
            <a:r>
              <a:rPr lang="en-US" sz="3000" b="1" dirty="0">
                <a:solidFill>
                  <a:srgbClr val="10253F"/>
                </a:solidFill>
                <a:latin typeface="Arial" pitchFamily="34" charset="0"/>
                <a:ea typeface="Adobe Gothic Std B" pitchFamily="34" charset="-128"/>
                <a:cs typeface="Arial" pitchFamily="34" charset="0"/>
              </a:rPr>
              <a:t>Other cultures also have legends of a great flood. </a:t>
            </a:r>
          </a:p>
        </p:txBody>
      </p:sp>
      <p:pic>
        <p:nvPicPr>
          <p:cNvPr id="3" name="Picture 2" descr="!.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200" y="762000"/>
            <a:ext cx="5934515" cy="3200400"/>
          </a:xfrm>
          <a:prstGeom prst="rect">
            <a:avLst/>
          </a:prstGeom>
        </p:spPr>
      </p:pic>
    </p:spTree>
    <p:extLst>
      <p:ext uri="{BB962C8B-B14F-4D97-AF65-F5344CB8AC3E}">
        <p14:creationId xmlns:p14="http://schemas.microsoft.com/office/powerpoint/2010/main" val="2081840874"/>
      </p:ext>
    </p:extLst>
  </p:cSld>
  <p:clrMapOvr>
    <a:masterClrMapping/>
  </p:clrMapOvr>
  <mc:AlternateContent xmlns:mc="http://schemas.openxmlformats.org/markup-compatibility/2006" xmlns:p14="http://schemas.microsoft.com/office/powerpoint/2010/main">
    <mc:Choice Requires="p14">
      <p:transition spd="med" p14:dur="700" advClick="0" advTm="2652">
        <p:fade/>
      </p:transition>
    </mc:Choice>
    <mc:Fallback xmlns="">
      <p:transition xmlns:p14="http://schemas.microsoft.com/office/powerpoint/2010/main" spd="med" advClick="0" advTm="2652">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04800" y="762000"/>
            <a:ext cx="8458200"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The Greeks legends say a god named Zeus once unleashed a flood because he was displeased with a sacrifice made in his name.  </a:t>
            </a:r>
            <a:r>
              <a:rPr lang="en-US" sz="3000" b="1" dirty="0">
                <a:solidFill>
                  <a:srgbClr val="008080"/>
                </a:solidFill>
                <a:latin typeface="Arial" pitchFamily="34" charset="0"/>
                <a:ea typeface="Adobe Gothic Std B" pitchFamily="34" charset="-128"/>
                <a:cs typeface="Arial" pitchFamily="34" charset="0"/>
              </a:rPr>
              <a:t>The Hindus speak of Manu, a Brahmin king who saved mankind from a deluge.</a:t>
            </a:r>
          </a:p>
        </p:txBody>
      </p:sp>
      <p:pic>
        <p:nvPicPr>
          <p:cNvPr id="2" name="Picture 1" descr="!.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3352800"/>
            <a:ext cx="6444776" cy="3238500"/>
          </a:xfrm>
          <a:prstGeom prst="rect">
            <a:avLst/>
          </a:prstGeom>
        </p:spPr>
      </p:pic>
    </p:spTree>
    <p:extLst>
      <p:ext uri="{BB962C8B-B14F-4D97-AF65-F5344CB8AC3E}">
        <p14:creationId xmlns:p14="http://schemas.microsoft.com/office/powerpoint/2010/main" val="1634559731"/>
      </p:ext>
    </p:extLst>
  </p:cSld>
  <p:clrMapOvr>
    <a:masterClrMapping/>
  </p:clrMapOvr>
  <mc:AlternateContent xmlns:mc="http://schemas.openxmlformats.org/markup-compatibility/2006" xmlns:p14="http://schemas.microsoft.com/office/powerpoint/2010/main">
    <mc:Choice Requires="p14">
      <p:transition spd="med" p14:dur="700" advClick="0" advTm="8075">
        <p:fade/>
      </p:transition>
    </mc:Choice>
    <mc:Fallback xmlns="">
      <p:transition xmlns:p14="http://schemas.microsoft.com/office/powerpoint/2010/main" spd="med" advClick="0" advTm="80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304800" y="762000"/>
            <a:ext cx="8458200"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The Greeks legends say a god named Zeus once unleashed a flood because he was displeased with a sacrifice made in his name.  </a:t>
            </a:r>
            <a:r>
              <a:rPr lang="en-US" sz="3000" b="1" dirty="0">
                <a:solidFill>
                  <a:srgbClr val="10253F"/>
                </a:solidFill>
                <a:latin typeface="Arial" pitchFamily="34" charset="0"/>
                <a:ea typeface="Adobe Gothic Std B" pitchFamily="34" charset="-128"/>
                <a:cs typeface="Arial" pitchFamily="34" charset="0"/>
              </a:rPr>
              <a:t>The Hindus speak of Manu, a Brahmin king who saved mankind from a deluge.</a:t>
            </a:r>
          </a:p>
        </p:txBody>
      </p:sp>
      <p:pic>
        <p:nvPicPr>
          <p:cNvPr id="2" name="Picture 1" descr="!.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3352800"/>
            <a:ext cx="6444776" cy="3238500"/>
          </a:xfrm>
          <a:prstGeom prst="rect">
            <a:avLst/>
          </a:prstGeom>
        </p:spPr>
      </p:pic>
    </p:spTree>
    <p:extLst>
      <p:ext uri="{BB962C8B-B14F-4D97-AF65-F5344CB8AC3E}">
        <p14:creationId xmlns:p14="http://schemas.microsoft.com/office/powerpoint/2010/main" val="1367523449"/>
      </p:ext>
    </p:extLst>
  </p:cSld>
  <p:clrMapOvr>
    <a:masterClrMapping/>
  </p:clrMapOvr>
  <mc:AlternateContent xmlns:mc="http://schemas.openxmlformats.org/markup-compatibility/2006" xmlns:p14="http://schemas.microsoft.com/office/powerpoint/2010/main">
    <mc:Choice Requires="p14">
      <p:transition spd="med" p14:dur="700" advClick="0" advTm="5553">
        <p:fade/>
      </p:transition>
    </mc:Choice>
    <mc:Fallback xmlns="">
      <p:transition xmlns:p14="http://schemas.microsoft.com/office/powerpoint/2010/main" spd="med" advClick="0" advTm="5553">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533400" y="2819400"/>
            <a:ext cx="8001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10253F"/>
                </a:solidFill>
                <a:latin typeface="Arial" pitchFamily="34" charset="0"/>
                <a:ea typeface="Adobe Gothic Std B" pitchFamily="34" charset="-128"/>
                <a:cs typeface="Arial" pitchFamily="34" charset="0"/>
              </a:rPr>
              <a:t>Modern science has discovered that there was a marked increase in the sea levels about 6,000 years ago as the last ice age ended.  </a:t>
            </a:r>
            <a:r>
              <a:rPr lang="en-US" sz="3000" b="1" dirty="0">
                <a:solidFill>
                  <a:srgbClr val="008080"/>
                </a:solidFill>
                <a:latin typeface="Arial" pitchFamily="34" charset="0"/>
                <a:ea typeface="Adobe Gothic Std B" pitchFamily="34" charset="-128"/>
                <a:cs typeface="Arial" pitchFamily="34" charset="0"/>
              </a:rPr>
              <a:t>The melting ice drained to the ocean causing the sea levels to rise more than ten feet in one century.  Gilgamesh and the other flood legends may be connected with the end of the ice age.</a:t>
            </a:r>
          </a:p>
        </p:txBody>
      </p:sp>
      <p:pic>
        <p:nvPicPr>
          <p:cNvPr id="2" name="Picture 1" descr="!.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685800"/>
            <a:ext cx="7245626" cy="2057400"/>
          </a:xfrm>
          <a:prstGeom prst="rect">
            <a:avLst/>
          </a:prstGeom>
        </p:spPr>
      </p:pic>
    </p:spTree>
    <p:extLst>
      <p:ext uri="{BB962C8B-B14F-4D97-AF65-F5344CB8AC3E}">
        <p14:creationId xmlns:p14="http://schemas.microsoft.com/office/powerpoint/2010/main" val="2044196794"/>
      </p:ext>
    </p:extLst>
  </p:cSld>
  <p:clrMapOvr>
    <a:masterClrMapping/>
  </p:clrMapOvr>
  <mc:AlternateContent xmlns:mc="http://schemas.openxmlformats.org/markup-compatibility/2006" xmlns:p14="http://schemas.microsoft.com/office/powerpoint/2010/main">
    <mc:Choice Requires="p14">
      <p:transition spd="med" p14:dur="700" advClick="0" advTm="9648">
        <p:fade/>
      </p:transition>
    </mc:Choice>
    <mc:Fallback xmlns="">
      <p:transition xmlns:p14="http://schemas.microsoft.com/office/powerpoint/2010/main" spd="med" advClick="0" advTm="96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533400" y="2819400"/>
            <a:ext cx="8001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Modern science has discovered that there was a marked increase in the sea levels about 6,000 years ago as the last ice age ended.  </a:t>
            </a:r>
            <a:r>
              <a:rPr lang="en-US" sz="3000" b="1" dirty="0">
                <a:solidFill>
                  <a:srgbClr val="10253F"/>
                </a:solidFill>
                <a:latin typeface="Arial" pitchFamily="34" charset="0"/>
                <a:ea typeface="Adobe Gothic Std B" pitchFamily="34" charset="-128"/>
                <a:cs typeface="Arial" pitchFamily="34" charset="0"/>
              </a:rPr>
              <a:t>The melting ice drained to the ocean causing the sea levels to rise more than ten feet in one century.  </a:t>
            </a:r>
            <a:r>
              <a:rPr lang="en-US" sz="3000" b="1" dirty="0">
                <a:solidFill>
                  <a:srgbClr val="008080"/>
                </a:solidFill>
                <a:latin typeface="Arial" pitchFamily="34" charset="0"/>
                <a:ea typeface="Adobe Gothic Std B" pitchFamily="34" charset="-128"/>
                <a:cs typeface="Arial" pitchFamily="34" charset="0"/>
              </a:rPr>
              <a:t>Gilgamesh and the other flood legends may be connected with the end of the ice age.</a:t>
            </a:r>
          </a:p>
        </p:txBody>
      </p:sp>
      <p:pic>
        <p:nvPicPr>
          <p:cNvPr id="2" name="Picture 1" descr="!.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685800"/>
            <a:ext cx="7245626" cy="2057400"/>
          </a:xfrm>
          <a:prstGeom prst="rect">
            <a:avLst/>
          </a:prstGeom>
        </p:spPr>
      </p:pic>
    </p:spTree>
    <p:extLst>
      <p:ext uri="{BB962C8B-B14F-4D97-AF65-F5344CB8AC3E}">
        <p14:creationId xmlns:p14="http://schemas.microsoft.com/office/powerpoint/2010/main" val="1459986607"/>
      </p:ext>
    </p:extLst>
  </p:cSld>
  <p:clrMapOvr>
    <a:masterClrMapping/>
  </p:clrMapOvr>
  <mc:AlternateContent xmlns:mc="http://schemas.openxmlformats.org/markup-compatibility/2006" xmlns:p14="http://schemas.microsoft.com/office/powerpoint/2010/main">
    <mc:Choice Requires="p14">
      <p:transition spd="med" p14:dur="700" advClick="0" advTm="6552">
        <p:fade/>
      </p:transition>
    </mc:Choice>
    <mc:Fallback xmlns="">
      <p:transition xmlns:p14="http://schemas.microsoft.com/office/powerpoint/2010/main" spd="med" advClick="0" advTm="6552">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30887"/>
          </a:xfrm>
          <a:prstGeom prst="rect">
            <a:avLst/>
          </a:prstGeom>
          <a:noFill/>
        </p:spPr>
        <p:txBody>
          <a:bodyPr wrap="square" rtlCol="0">
            <a:spAutoFit/>
          </a:bodyPr>
          <a:lstStyle/>
          <a:p>
            <a:r>
              <a:rPr lang="en-US" sz="2200" dirty="0">
                <a:latin typeface="Adobe Gothic Std B" pitchFamily="34" charset="-128"/>
                <a:ea typeface="Adobe Gothic Std B" pitchFamily="34" charset="-128"/>
              </a:rPr>
              <a:t>The Epic of Gilgamesh                                                                        Mesopotamia</a:t>
            </a:r>
          </a:p>
        </p:txBody>
      </p:sp>
      <p:sp>
        <p:nvSpPr>
          <p:cNvPr id="11265" name="Rectangle 1"/>
          <p:cNvSpPr>
            <a:spLocks noChangeArrowheads="1"/>
          </p:cNvSpPr>
          <p:nvPr/>
        </p:nvSpPr>
        <p:spPr bwMode="auto">
          <a:xfrm>
            <a:off x="533400" y="2819400"/>
            <a:ext cx="8001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3000" b="1" dirty="0">
                <a:solidFill>
                  <a:srgbClr val="008080"/>
                </a:solidFill>
                <a:latin typeface="Arial" pitchFamily="34" charset="0"/>
                <a:ea typeface="Adobe Gothic Std B" pitchFamily="34" charset="-128"/>
                <a:cs typeface="Arial" pitchFamily="34" charset="0"/>
              </a:rPr>
              <a:t>Modern science has discovered that there was a marked increase in the sea levels about 6,000 years ago as the last ice age ended.  The melting ice drained to the oceans causing the sea levels to rise more than ten feet in one century.  </a:t>
            </a:r>
            <a:r>
              <a:rPr lang="en-US" sz="3000" b="1" dirty="0">
                <a:solidFill>
                  <a:schemeClr val="tx2">
                    <a:lumMod val="50000"/>
                  </a:schemeClr>
                </a:solidFill>
                <a:latin typeface="Arial" pitchFamily="34" charset="0"/>
                <a:ea typeface="Adobe Gothic Std B" pitchFamily="34" charset="-128"/>
                <a:cs typeface="Arial" pitchFamily="34" charset="0"/>
              </a:rPr>
              <a:t>Gilgamesh and the other flood legends may be connected with the end of the ice age.</a:t>
            </a:r>
          </a:p>
        </p:txBody>
      </p:sp>
      <p:pic>
        <p:nvPicPr>
          <p:cNvPr id="2" name="Picture 1" descr="!.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685800"/>
            <a:ext cx="7245626" cy="2057400"/>
          </a:xfrm>
          <a:prstGeom prst="rect">
            <a:avLst/>
          </a:prstGeom>
        </p:spPr>
      </p:pic>
    </p:spTree>
    <p:extLst>
      <p:ext uri="{BB962C8B-B14F-4D97-AF65-F5344CB8AC3E}">
        <p14:creationId xmlns:p14="http://schemas.microsoft.com/office/powerpoint/2010/main" val="2568015547"/>
      </p:ext>
    </p:extLst>
  </p:cSld>
  <p:clrMapOvr>
    <a:masterClrMapping/>
  </p:clrMapOvr>
  <mc:AlternateContent xmlns:mc="http://schemas.openxmlformats.org/markup-compatibility/2006" xmlns:p14="http://schemas.microsoft.com/office/powerpoint/2010/main">
    <mc:Choice Requires="p14">
      <p:transition spd="med" p14:dur="700" advClick="0" advTm="8791">
        <p:fade/>
      </p:transition>
    </mc:Choice>
    <mc:Fallback xmlns="">
      <p:transition xmlns:p14="http://schemas.microsoft.com/office/powerpoint/2010/main" spd="med" advClick="0" advTm="8791">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1083</TotalTime>
  <Words>1829</Words>
  <Application>Microsoft Office PowerPoint</Application>
  <PresentationFormat>On-screen Show (4:3)</PresentationFormat>
  <Paragraphs>115</Paragraphs>
  <Slides>40</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Adobe Gothic Std B</vt:lpstr>
      <vt:lpstr>Arial</vt:lpstr>
      <vt:lpstr>Calibri</vt:lpstr>
      <vt:lpstr>Office Theme</vt:lpstr>
      <vt:lpstr>The Epic of Gilgamesh</vt:lpstr>
      <vt:lpstr>Mesopotamia  (its part of the middle east!)</vt:lpstr>
      <vt:lpstr>Mesopotamia</vt:lpstr>
      <vt:lpstr>Mesopotamia</vt:lpstr>
      <vt:lpstr>GILGAMESH!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mikedow1@gmail.com</dc:creator>
  <cp:lastModifiedBy>Richard Alsop</cp:lastModifiedBy>
  <cp:revision>51</cp:revision>
  <dcterms:created xsi:type="dcterms:W3CDTF">2014-01-20T18:30:34Z</dcterms:created>
  <dcterms:modified xsi:type="dcterms:W3CDTF">2020-04-28T08:46:51Z</dcterms:modified>
</cp:coreProperties>
</file>