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71" r:id="rId4"/>
    <p:sldId id="272" r:id="rId5"/>
    <p:sldId id="273" r:id="rId6"/>
    <p:sldId id="274" r:id="rId7"/>
    <p:sldId id="275" r:id="rId8"/>
    <p:sldId id="276" r:id="rId9"/>
    <p:sldId id="277" r:id="rId10"/>
    <p:sldId id="278" r:id="rId11"/>
    <p:sldId id="279"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4/20/2020</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4/20/2020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4/20/2020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4/20/2020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4/20/2020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4/20/2020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4/20/2020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4/20/2020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4/20/2020</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4/20/2020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4/20/2020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4/20/2020</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1.jpg"/><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6FB5A-DD5C-4E1F-BF2C-55EE21B0227E}"/>
              </a:ext>
            </a:extLst>
          </p:cNvPr>
          <p:cNvSpPr>
            <a:spLocks noGrp="1"/>
          </p:cNvSpPr>
          <p:nvPr>
            <p:ph type="ctrTitle"/>
          </p:nvPr>
        </p:nvSpPr>
        <p:spPr>
          <a:xfrm>
            <a:off x="2417779" y="989773"/>
            <a:ext cx="8637073" cy="2541431"/>
          </a:xfrm>
        </p:spPr>
        <p:txBody>
          <a:bodyPr>
            <a:normAutofit fontScale="90000"/>
          </a:bodyPr>
          <a:lstStyle/>
          <a:p>
            <a:r>
              <a:rPr lang="en-GB" dirty="0"/>
              <a:t>Can I identify words that originate from other languages?</a:t>
            </a:r>
          </a:p>
        </p:txBody>
      </p:sp>
      <p:sp>
        <p:nvSpPr>
          <p:cNvPr id="3" name="Subtitle 2">
            <a:extLst>
              <a:ext uri="{FF2B5EF4-FFF2-40B4-BE49-F238E27FC236}">
                <a16:creationId xmlns:a16="http://schemas.microsoft.com/office/drawing/2014/main" id="{B8849EFE-FB7E-4E2A-B1CF-B097524856C4}"/>
              </a:ext>
            </a:extLst>
          </p:cNvPr>
          <p:cNvSpPr>
            <a:spLocks noGrp="1"/>
          </p:cNvSpPr>
          <p:nvPr>
            <p:ph type="subTitle" idx="1"/>
          </p:nvPr>
        </p:nvSpPr>
        <p:spPr/>
        <p:txBody>
          <a:bodyPr/>
          <a:lstStyle/>
          <a:p>
            <a:r>
              <a:rPr lang="en-GB" dirty="0"/>
              <a:t>Lesson 6</a:t>
            </a:r>
          </a:p>
        </p:txBody>
      </p:sp>
    </p:spTree>
    <p:extLst>
      <p:ext uri="{BB962C8B-B14F-4D97-AF65-F5344CB8AC3E}">
        <p14:creationId xmlns:p14="http://schemas.microsoft.com/office/powerpoint/2010/main" val="4176870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021A4066-B261-49FE-952E-A0FE3EE75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5" name="Straight Connector 74">
            <a:extLst>
              <a:ext uri="{FF2B5EF4-FFF2-40B4-BE49-F238E27FC236}">
                <a16:creationId xmlns:a16="http://schemas.microsoft.com/office/drawing/2014/main" id="{381B4579-E2EA-4BD7-94FF-0A0BEE135C6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3530885"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AEA59A1A-C335-4F5D-90A6-9991AE23038A}"/>
              </a:ext>
            </a:extLst>
          </p:cNvPr>
          <p:cNvSpPr>
            <a:spLocks noGrp="1"/>
          </p:cNvSpPr>
          <p:nvPr>
            <p:ph type="title"/>
          </p:nvPr>
        </p:nvSpPr>
        <p:spPr>
          <a:xfrm>
            <a:off x="1451580" y="804520"/>
            <a:ext cx="3530157" cy="1049235"/>
          </a:xfrm>
        </p:spPr>
        <p:txBody>
          <a:bodyPr>
            <a:normAutofit/>
          </a:bodyPr>
          <a:lstStyle/>
          <a:p>
            <a:r>
              <a:rPr lang="en-US" sz="2200" b="1"/>
              <a:t>Scheherazade and the 1001 Nights</a:t>
            </a:r>
            <a:endParaRPr lang="en-GB" sz="2200" b="1"/>
          </a:p>
        </p:txBody>
      </p:sp>
      <p:sp>
        <p:nvSpPr>
          <p:cNvPr id="77" name="Rectangle 76">
            <a:extLst>
              <a:ext uri="{FF2B5EF4-FFF2-40B4-BE49-F238E27FC236}">
                <a16:creationId xmlns:a16="http://schemas.microsoft.com/office/drawing/2014/main" id="{81958111-BC13-4D45-AB27-0C2C83F9BA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3" name="Content Placeholder 2">
            <a:extLst>
              <a:ext uri="{FF2B5EF4-FFF2-40B4-BE49-F238E27FC236}">
                <a16:creationId xmlns:a16="http://schemas.microsoft.com/office/drawing/2014/main" id="{D1BDCC96-A43E-4ADB-A8D4-2B193E467566}"/>
              </a:ext>
            </a:extLst>
          </p:cNvPr>
          <p:cNvSpPr>
            <a:spLocks noGrp="1"/>
          </p:cNvSpPr>
          <p:nvPr>
            <p:ph idx="1"/>
          </p:nvPr>
        </p:nvSpPr>
        <p:spPr>
          <a:xfrm>
            <a:off x="1451581" y="2015732"/>
            <a:ext cx="3526523" cy="3450613"/>
          </a:xfrm>
        </p:spPr>
        <p:txBody>
          <a:bodyPr>
            <a:normAutofit/>
          </a:bodyPr>
          <a:lstStyle/>
          <a:p>
            <a:r>
              <a:rPr lang="en-GB" b="1" dirty="0"/>
              <a:t>Scheherazade </a:t>
            </a:r>
            <a:r>
              <a:rPr lang="en-GB" dirty="0"/>
              <a:t>or</a:t>
            </a:r>
            <a:r>
              <a:rPr lang="en-GB" b="1" dirty="0"/>
              <a:t> </a:t>
            </a:r>
            <a:r>
              <a:rPr lang="en-GB" dirty="0"/>
              <a:t>Shahrazad is a legendary Persian queen and the storyteller of One Thousand and One Nights.</a:t>
            </a:r>
          </a:p>
        </p:txBody>
      </p:sp>
      <p:grpSp>
        <p:nvGrpSpPr>
          <p:cNvPr id="79" name="Group 78">
            <a:extLst>
              <a:ext uri="{FF2B5EF4-FFF2-40B4-BE49-F238E27FC236}">
                <a16:creationId xmlns:a16="http://schemas.microsoft.com/office/drawing/2014/main" id="{82188758-E18A-4CE5-9D03-F4BF5D887C3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0131" y="482171"/>
            <a:ext cx="6091791" cy="5149101"/>
            <a:chOff x="5446003" y="583365"/>
            <a:chExt cx="6091790" cy="5181928"/>
          </a:xfrm>
        </p:grpSpPr>
        <p:sp>
          <p:nvSpPr>
            <p:cNvPr id="80" name="Rectangle 79">
              <a:extLst>
                <a:ext uri="{FF2B5EF4-FFF2-40B4-BE49-F238E27FC236}">
                  <a16:creationId xmlns:a16="http://schemas.microsoft.com/office/drawing/2014/main" id="{821513DD-C15F-4381-AEA6-ED9E5E218C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6003" y="583365"/>
              <a:ext cx="6091790"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CED2DE01-7F43-4858-85FC-27022DA78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64828" y="915807"/>
              <a:ext cx="5461779" cy="4494927"/>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1028" name="Picture 4" descr="The other Arabian Nights: new translation of Arab folk tales, 101 ...">
            <a:extLst>
              <a:ext uri="{FF2B5EF4-FFF2-40B4-BE49-F238E27FC236}">
                <a16:creationId xmlns:a16="http://schemas.microsoft.com/office/drawing/2014/main" id="{6A52977C-2907-4FAF-9443-EC21CD4B5E9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405" r="21445"/>
          <a:stretch/>
        </p:blipFill>
        <p:spPr bwMode="auto">
          <a:xfrm>
            <a:off x="6093926" y="1116345"/>
            <a:ext cx="4821551" cy="3866172"/>
          </a:xfrm>
          <a:prstGeom prst="rect">
            <a:avLst/>
          </a:prstGeom>
          <a:noFill/>
          <a:extLst>
            <a:ext uri="{909E8E84-426E-40DD-AFC4-6F175D3DCCD1}">
              <a14:hiddenFill xmlns:a14="http://schemas.microsoft.com/office/drawing/2010/main">
                <a:solidFill>
                  <a:srgbClr val="FFFFFF"/>
                </a:solidFill>
              </a14:hiddenFill>
            </a:ext>
          </a:extLst>
        </p:spPr>
      </p:pic>
      <p:pic>
        <p:nvPicPr>
          <p:cNvPr id="83" name="Picture 82">
            <a:extLst>
              <a:ext uri="{FF2B5EF4-FFF2-40B4-BE49-F238E27FC236}">
                <a16:creationId xmlns:a16="http://schemas.microsoft.com/office/drawing/2014/main" id="{D42F4933-2ECF-4EE5-BCE4-F19E3CA609F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85" name="Straight Connector 84">
            <a:extLst>
              <a:ext uri="{FF2B5EF4-FFF2-40B4-BE49-F238E27FC236}">
                <a16:creationId xmlns:a16="http://schemas.microsoft.com/office/drawing/2014/main" id="{C6FAC23C-014D-4AC5-AD1B-36F7D0E7EF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299181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5BB14454-D00C-4958-BB39-F5F9F3ACD4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3" name="Straight Connector 72">
            <a:extLst>
              <a:ext uri="{FF2B5EF4-FFF2-40B4-BE49-F238E27FC236}">
                <a16:creationId xmlns:a16="http://schemas.microsoft.com/office/drawing/2014/main" id="{28A657A7-C4E5-425B-98FA-BB817FF7BF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18029" y="1847088"/>
            <a:ext cx="3520368"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538FFC2B-6E30-4ACE-A10A-1DF50155E114}"/>
              </a:ext>
            </a:extLst>
          </p:cNvPr>
          <p:cNvSpPr>
            <a:spLocks noGrp="1"/>
          </p:cNvSpPr>
          <p:nvPr>
            <p:ph type="title"/>
          </p:nvPr>
        </p:nvSpPr>
        <p:spPr>
          <a:xfrm>
            <a:off x="7218030" y="804520"/>
            <a:ext cx="3520367" cy="1049235"/>
          </a:xfrm>
        </p:spPr>
        <p:txBody>
          <a:bodyPr>
            <a:normAutofit/>
          </a:bodyPr>
          <a:lstStyle/>
          <a:p>
            <a:endParaRPr lang="en-GB"/>
          </a:p>
        </p:txBody>
      </p:sp>
      <p:sp>
        <p:nvSpPr>
          <p:cNvPr id="75" name="Rectangle 74">
            <a:extLst>
              <a:ext uri="{FF2B5EF4-FFF2-40B4-BE49-F238E27FC236}">
                <a16:creationId xmlns:a16="http://schemas.microsoft.com/office/drawing/2014/main" id="{A1084370-0E70-4003-9787-3490FCC20E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pSp>
        <p:nvGrpSpPr>
          <p:cNvPr id="77" name="Group 76">
            <a:extLst>
              <a:ext uri="{FF2B5EF4-FFF2-40B4-BE49-F238E27FC236}">
                <a16:creationId xmlns:a16="http://schemas.microsoft.com/office/drawing/2014/main" id="{2B7C66D2-22E8-4E8F-829B-050BFA7C86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2237" y="482171"/>
            <a:ext cx="6104331" cy="5149101"/>
            <a:chOff x="7463259" y="583365"/>
            <a:chExt cx="6104330" cy="5181928"/>
          </a:xfrm>
        </p:grpSpPr>
        <p:sp>
          <p:nvSpPr>
            <p:cNvPr id="78" name="Rectangle 77">
              <a:extLst>
                <a:ext uri="{FF2B5EF4-FFF2-40B4-BE49-F238E27FC236}">
                  <a16:creationId xmlns:a16="http://schemas.microsoft.com/office/drawing/2014/main" id="{F0B78D6F-1F61-4DBB-8F5A-934BB850DD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3259" y="583365"/>
              <a:ext cx="6104330"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 name="Rectangle 78">
              <a:extLst>
                <a:ext uri="{FF2B5EF4-FFF2-40B4-BE49-F238E27FC236}">
                  <a16:creationId xmlns:a16="http://schemas.microsoft.com/office/drawing/2014/main" id="{23EA261D-1F8C-4BE5-8586-3C1CC5CE80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76318" y="915807"/>
              <a:ext cx="5471354" cy="4494927"/>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2050" name="Picture 2" descr="Scheherazade â Tea with Scheherazade">
            <a:extLst>
              <a:ext uri="{FF2B5EF4-FFF2-40B4-BE49-F238E27FC236}">
                <a16:creationId xmlns:a16="http://schemas.microsoft.com/office/drawing/2014/main" id="{5012DDBA-4C21-4BBB-91F9-F078E7857E1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637" r="2" b="2"/>
          <a:stretch/>
        </p:blipFill>
        <p:spPr bwMode="auto">
          <a:xfrm>
            <a:off x="1271223" y="1116345"/>
            <a:ext cx="4825148" cy="3866172"/>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8BBEFC1-3AF7-4233-9F69-4D1A17D7DDDD}"/>
              </a:ext>
            </a:extLst>
          </p:cNvPr>
          <p:cNvSpPr>
            <a:spLocks noGrp="1"/>
          </p:cNvSpPr>
          <p:nvPr>
            <p:ph idx="1"/>
          </p:nvPr>
        </p:nvSpPr>
        <p:spPr>
          <a:xfrm>
            <a:off x="7218029" y="2015732"/>
            <a:ext cx="3520368" cy="3450613"/>
          </a:xfrm>
        </p:spPr>
        <p:txBody>
          <a:bodyPr>
            <a:normAutofit/>
          </a:bodyPr>
          <a:lstStyle/>
          <a:p>
            <a:pPr>
              <a:lnSpc>
                <a:spcPct val="110000"/>
              </a:lnSpc>
            </a:pPr>
            <a:r>
              <a:rPr lang="en-GB" sz="1700"/>
              <a:t>The frame tale goes that every day Shahryar (Persian for king) would marry a new woman, and the following morning he would send her to be beheaded. </a:t>
            </a:r>
          </a:p>
          <a:p>
            <a:pPr>
              <a:lnSpc>
                <a:spcPct val="110000"/>
              </a:lnSpc>
            </a:pPr>
            <a:r>
              <a:rPr lang="en-GB" sz="1700"/>
              <a:t>This was done in anger, having found out that his first wife was betraying him. He had killed three thousand such women by the time he was introduced to Scheherazade, the vizier's daughter.</a:t>
            </a:r>
          </a:p>
          <a:p>
            <a:pPr>
              <a:lnSpc>
                <a:spcPct val="110000"/>
              </a:lnSpc>
            </a:pPr>
            <a:endParaRPr lang="en-GB" sz="1700"/>
          </a:p>
        </p:txBody>
      </p:sp>
      <p:pic>
        <p:nvPicPr>
          <p:cNvPr id="81" name="Picture 80">
            <a:extLst>
              <a:ext uri="{FF2B5EF4-FFF2-40B4-BE49-F238E27FC236}">
                <a16:creationId xmlns:a16="http://schemas.microsoft.com/office/drawing/2014/main" id="{3635D2BC-4EDA-4A3E-83BF-035608099BD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83" name="Straight Connector 82">
            <a:extLst>
              <a:ext uri="{FF2B5EF4-FFF2-40B4-BE49-F238E27FC236}">
                <a16:creationId xmlns:a16="http://schemas.microsoft.com/office/drawing/2014/main" id="{A3C86EB9-7FA9-42F7-B348-A7FD17436A9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22330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0754A-E95E-4487-8D5D-00506EB662BE}"/>
              </a:ext>
            </a:extLst>
          </p:cNvPr>
          <p:cNvSpPr>
            <a:spLocks noGrp="1"/>
          </p:cNvSpPr>
          <p:nvPr>
            <p:ph type="title"/>
          </p:nvPr>
        </p:nvSpPr>
        <p:spPr/>
        <p:txBody>
          <a:bodyPr/>
          <a:lstStyle/>
          <a:p>
            <a:pPr algn="ctr"/>
            <a:r>
              <a:rPr lang="en-US" b="1" dirty="0"/>
              <a:t>Scheherazade and the 1001 Nights</a:t>
            </a:r>
            <a:br>
              <a:rPr lang="en-GB" b="1" dirty="0"/>
            </a:br>
            <a:endParaRPr lang="en-GB" dirty="0"/>
          </a:p>
        </p:txBody>
      </p:sp>
      <p:sp>
        <p:nvSpPr>
          <p:cNvPr id="3" name="Content Placeholder 2">
            <a:extLst>
              <a:ext uri="{FF2B5EF4-FFF2-40B4-BE49-F238E27FC236}">
                <a16:creationId xmlns:a16="http://schemas.microsoft.com/office/drawing/2014/main" id="{44ADA395-7A0A-4CE2-B9DA-0B6CC419BE79}"/>
              </a:ext>
            </a:extLst>
          </p:cNvPr>
          <p:cNvSpPr>
            <a:spLocks noGrp="1"/>
          </p:cNvSpPr>
          <p:nvPr>
            <p:ph idx="1"/>
          </p:nvPr>
        </p:nvSpPr>
        <p:spPr/>
        <p:txBody>
          <a:bodyPr>
            <a:normAutofit/>
          </a:bodyPr>
          <a:lstStyle/>
          <a:p>
            <a:pPr lvl="0"/>
            <a:r>
              <a:rPr lang="en-GB" dirty="0"/>
              <a:t>Once upon a time,  the Sultan </a:t>
            </a:r>
            <a:r>
              <a:rPr lang="en-GB" dirty="0" err="1"/>
              <a:t>Shahriyar</a:t>
            </a:r>
            <a:r>
              <a:rPr lang="en-GB" dirty="0"/>
              <a:t> has a beautiful wife whom he loves.  Unfortunately, the Sultan has to go off to war.  He is gone for a while.  When he returns, he finds his wife has gone off with another man.</a:t>
            </a:r>
          </a:p>
          <a:p>
            <a:pPr lvl="0"/>
            <a:r>
              <a:rPr lang="en-GB" dirty="0"/>
              <a:t>The Sultan is consumed with anger and grief. He is so upset and angry that he decides to punish all women because his wife has left him. First of all, he beheads his wife. </a:t>
            </a:r>
          </a:p>
          <a:p>
            <a:pPr lvl="0"/>
            <a:r>
              <a:rPr lang="en-GB" dirty="0"/>
              <a:t>Shortly after, he marries a woman and then, immediately after the wedding night, he has her beheaded. He continues to do this again and again, always having his wives beheaded after the wedding night.</a:t>
            </a:r>
          </a:p>
        </p:txBody>
      </p:sp>
    </p:spTree>
    <p:extLst>
      <p:ext uri="{BB962C8B-B14F-4D97-AF65-F5344CB8AC3E}">
        <p14:creationId xmlns:p14="http://schemas.microsoft.com/office/powerpoint/2010/main" val="31649652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0BDC0-BEC9-45CD-9445-FE436CBF681D}"/>
              </a:ext>
            </a:extLst>
          </p:cNvPr>
          <p:cNvSpPr>
            <a:spLocks noGrp="1"/>
          </p:cNvSpPr>
          <p:nvPr>
            <p:ph type="title"/>
          </p:nvPr>
        </p:nvSpPr>
        <p:spPr/>
        <p:txBody>
          <a:bodyPr/>
          <a:lstStyle/>
          <a:p>
            <a:pPr algn="ctr"/>
            <a:r>
              <a:rPr lang="en-US" b="1" dirty="0"/>
              <a:t>Scheherazade and the 1001 Nights</a:t>
            </a:r>
            <a:endParaRPr lang="en-GB" dirty="0"/>
          </a:p>
        </p:txBody>
      </p:sp>
      <p:sp>
        <p:nvSpPr>
          <p:cNvPr id="3" name="Content Placeholder 2">
            <a:extLst>
              <a:ext uri="{FF2B5EF4-FFF2-40B4-BE49-F238E27FC236}">
                <a16:creationId xmlns:a16="http://schemas.microsoft.com/office/drawing/2014/main" id="{265CC9D2-5560-433B-B525-7754B67A64AF}"/>
              </a:ext>
            </a:extLst>
          </p:cNvPr>
          <p:cNvSpPr>
            <a:spLocks noGrp="1"/>
          </p:cNvSpPr>
          <p:nvPr>
            <p:ph idx="1"/>
          </p:nvPr>
        </p:nvSpPr>
        <p:spPr/>
        <p:txBody>
          <a:bodyPr>
            <a:normAutofit fontScale="92500" lnSpcReduction="20000"/>
          </a:bodyPr>
          <a:lstStyle/>
          <a:p>
            <a:pPr marL="0" indent="0">
              <a:buNone/>
            </a:pPr>
            <a:r>
              <a:rPr lang="en-GB" dirty="0"/>
              <a:t>The Grand Vizier to the Sultan has a beautiful daughter, Scheherazade. She says what the Sultan is doing is dreadful and it cannot continue. Her father tells her not to get involved. She assures her father she knows what she is doing. </a:t>
            </a:r>
          </a:p>
          <a:p>
            <a:pPr marL="0" indent="0">
              <a:buNone/>
            </a:pPr>
            <a:r>
              <a:rPr lang="en-GB" dirty="0"/>
              <a:t>Scheherazade insists upon marrying the Sultan. On their first evening of marriage, the Sultan asks her what she enjoys doing. She tells him that she enjoys telling stories and is renowned for telling the most fabulous stories ever heard.  </a:t>
            </a:r>
          </a:p>
          <a:p>
            <a:pPr marL="0" indent="0">
              <a:buNone/>
            </a:pPr>
            <a:r>
              <a:rPr lang="en-GB" dirty="0"/>
              <a:t>The Sultan is curious.  He commands his new wife to tell him a story.  She begins telling him the most amazing story which completely captivates the Sultan. She does not finish it before the end of the night but promises she will finish it on the next night if she is allowed to live.  The Sultan allows her to live to the second night so she can finish the story. </a:t>
            </a:r>
          </a:p>
        </p:txBody>
      </p:sp>
    </p:spTree>
    <p:extLst>
      <p:ext uri="{BB962C8B-B14F-4D97-AF65-F5344CB8AC3E}">
        <p14:creationId xmlns:p14="http://schemas.microsoft.com/office/powerpoint/2010/main" val="26863234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7ECDF6-E542-431C-B8D9-5601B77EA2C7}"/>
              </a:ext>
            </a:extLst>
          </p:cNvPr>
          <p:cNvSpPr>
            <a:spLocks noGrp="1"/>
          </p:cNvSpPr>
          <p:nvPr>
            <p:ph type="title"/>
          </p:nvPr>
        </p:nvSpPr>
        <p:spPr/>
        <p:txBody>
          <a:bodyPr/>
          <a:lstStyle/>
          <a:p>
            <a:pPr algn="ctr"/>
            <a:r>
              <a:rPr lang="en-US" b="1" dirty="0"/>
              <a:t>Scheherazade and the 1001 Nights</a:t>
            </a:r>
            <a:endParaRPr lang="en-GB" dirty="0"/>
          </a:p>
        </p:txBody>
      </p:sp>
      <p:sp>
        <p:nvSpPr>
          <p:cNvPr id="3" name="Content Placeholder 2">
            <a:extLst>
              <a:ext uri="{FF2B5EF4-FFF2-40B4-BE49-F238E27FC236}">
                <a16:creationId xmlns:a16="http://schemas.microsoft.com/office/drawing/2014/main" id="{BDC87AD6-BB1E-48C7-BD84-844DA6A25762}"/>
              </a:ext>
            </a:extLst>
          </p:cNvPr>
          <p:cNvSpPr>
            <a:spLocks noGrp="1"/>
          </p:cNvSpPr>
          <p:nvPr>
            <p:ph idx="1"/>
          </p:nvPr>
        </p:nvSpPr>
        <p:spPr/>
        <p:txBody>
          <a:bodyPr/>
          <a:lstStyle/>
          <a:p>
            <a:pPr marL="0" lvl="0" indent="0">
              <a:buNone/>
            </a:pPr>
            <a:r>
              <a:rPr lang="en-GB" dirty="0"/>
              <a:t>Scheherazade finishes the story, but she intertwines a new story which has just begun. She says she will finish this on the next night.  Again the Sultan allows her to live so he can hear the end of the story.</a:t>
            </a:r>
          </a:p>
          <a:p>
            <a:pPr marL="0" lvl="0" indent="0">
              <a:buNone/>
            </a:pPr>
            <a:r>
              <a:rPr lang="en-GB" dirty="0"/>
              <a:t>Things continue like this for 1001 nights, with Scheherazade keeping the Sultan entertained with her wonderful stories.  In the end, the Sultan falls in love with Scheherazade and allows her to live on as his wife. They live happily ever after. </a:t>
            </a:r>
          </a:p>
          <a:p>
            <a:pPr lvl="0"/>
            <a:endParaRPr lang="en-GB" dirty="0"/>
          </a:p>
        </p:txBody>
      </p:sp>
    </p:spTree>
    <p:extLst>
      <p:ext uri="{BB962C8B-B14F-4D97-AF65-F5344CB8AC3E}">
        <p14:creationId xmlns:p14="http://schemas.microsoft.com/office/powerpoint/2010/main" val="28389751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96BD18-DF3E-49FD-8545-450A53BC1BF5}"/>
              </a:ext>
            </a:extLst>
          </p:cNvPr>
          <p:cNvSpPr>
            <a:spLocks noGrp="1"/>
          </p:cNvSpPr>
          <p:nvPr>
            <p:ph type="title"/>
          </p:nvPr>
        </p:nvSpPr>
        <p:spPr/>
        <p:txBody>
          <a:bodyPr/>
          <a:lstStyle/>
          <a:p>
            <a:pPr algn="ctr"/>
            <a:r>
              <a:rPr lang="en-GB" dirty="0"/>
              <a:t>1001 Arabian Nights</a:t>
            </a:r>
          </a:p>
        </p:txBody>
      </p:sp>
      <p:sp>
        <p:nvSpPr>
          <p:cNvPr id="3" name="Content Placeholder 2">
            <a:extLst>
              <a:ext uri="{FF2B5EF4-FFF2-40B4-BE49-F238E27FC236}">
                <a16:creationId xmlns:a16="http://schemas.microsoft.com/office/drawing/2014/main" id="{3AE59ECD-B490-42CD-B6A6-A2D80D49DFEB}"/>
              </a:ext>
            </a:extLst>
          </p:cNvPr>
          <p:cNvSpPr>
            <a:spLocks noGrp="1"/>
          </p:cNvSpPr>
          <p:nvPr>
            <p:ph idx="1"/>
          </p:nvPr>
        </p:nvSpPr>
        <p:spPr/>
        <p:txBody>
          <a:bodyPr/>
          <a:lstStyle/>
          <a:p>
            <a:r>
              <a:rPr lang="en-GB" dirty="0"/>
              <a:t>A frame story (also known as a frame tale or frame narrative) is a literary technique. </a:t>
            </a:r>
          </a:p>
          <a:p>
            <a:r>
              <a:rPr lang="en-GB" dirty="0"/>
              <a:t>It is a companion piece to a story within a story, where an introductory or main narrative (story) sets the stage either for a more emphasized second narrative or for a set of shorter stories.</a:t>
            </a:r>
          </a:p>
          <a:p>
            <a:r>
              <a:rPr lang="en-GB" dirty="0"/>
              <a:t>In this case, </a:t>
            </a:r>
            <a:r>
              <a:rPr lang="en-US" dirty="0"/>
              <a:t>Scheherazade and the 1001 Nights is the companion piece; the stories she tells the Sultan every night are the other stories found in this book!</a:t>
            </a:r>
            <a:endParaRPr lang="en-GB" dirty="0"/>
          </a:p>
        </p:txBody>
      </p:sp>
    </p:spTree>
    <p:extLst>
      <p:ext uri="{BB962C8B-B14F-4D97-AF65-F5344CB8AC3E}">
        <p14:creationId xmlns:p14="http://schemas.microsoft.com/office/powerpoint/2010/main" val="16212685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80" name="Rectangle 79">
            <a:extLst>
              <a:ext uri="{FF2B5EF4-FFF2-40B4-BE49-F238E27FC236}">
                <a16:creationId xmlns:a16="http://schemas.microsoft.com/office/drawing/2014/main" id="{ADBF909D-E2A6-48AE-A5E5-C8A614DD6C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2" name="Straight Connector 81">
            <a:extLst>
              <a:ext uri="{FF2B5EF4-FFF2-40B4-BE49-F238E27FC236}">
                <a16:creationId xmlns:a16="http://schemas.microsoft.com/office/drawing/2014/main" id="{D2E4E488-AA02-4AAD-9BD1-AFD80EF56AC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3530885"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2F812CA8-0D0F-4170-BB5B-1720BBC6CFBE}"/>
              </a:ext>
            </a:extLst>
          </p:cNvPr>
          <p:cNvSpPr>
            <a:spLocks noGrp="1"/>
          </p:cNvSpPr>
          <p:nvPr>
            <p:ph type="title"/>
          </p:nvPr>
        </p:nvSpPr>
        <p:spPr>
          <a:xfrm>
            <a:off x="1451580" y="804520"/>
            <a:ext cx="3530157" cy="1049235"/>
          </a:xfrm>
        </p:spPr>
        <p:txBody>
          <a:bodyPr>
            <a:normAutofit/>
          </a:bodyPr>
          <a:lstStyle/>
          <a:p>
            <a:r>
              <a:rPr lang="en-GB"/>
              <a:t>Frame Stories</a:t>
            </a:r>
          </a:p>
        </p:txBody>
      </p:sp>
      <p:sp>
        <p:nvSpPr>
          <p:cNvPr id="84" name="Rectangle 83">
            <a:extLst>
              <a:ext uri="{FF2B5EF4-FFF2-40B4-BE49-F238E27FC236}">
                <a16:creationId xmlns:a16="http://schemas.microsoft.com/office/drawing/2014/main" id="{21971348-F791-4924-8246-EBF7804515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3085" name="Content Placeholder 3084">
            <a:extLst>
              <a:ext uri="{FF2B5EF4-FFF2-40B4-BE49-F238E27FC236}">
                <a16:creationId xmlns:a16="http://schemas.microsoft.com/office/drawing/2014/main" id="{5345F528-5AB1-46DF-9194-E05427653D0C}"/>
              </a:ext>
            </a:extLst>
          </p:cNvPr>
          <p:cNvSpPr>
            <a:spLocks noGrp="1"/>
          </p:cNvSpPr>
          <p:nvPr>
            <p:ph idx="1"/>
          </p:nvPr>
        </p:nvSpPr>
        <p:spPr>
          <a:xfrm>
            <a:off x="1451581" y="2015732"/>
            <a:ext cx="3526523" cy="3450613"/>
          </a:xfrm>
        </p:spPr>
        <p:txBody>
          <a:bodyPr>
            <a:normAutofit/>
          </a:bodyPr>
          <a:lstStyle/>
          <a:p>
            <a:r>
              <a:rPr lang="en-US" dirty="0"/>
              <a:t>These are all examples of frame stories</a:t>
            </a:r>
          </a:p>
        </p:txBody>
      </p:sp>
      <p:grpSp>
        <p:nvGrpSpPr>
          <p:cNvPr id="86" name="Group 85">
            <a:extLst>
              <a:ext uri="{FF2B5EF4-FFF2-40B4-BE49-F238E27FC236}">
                <a16:creationId xmlns:a16="http://schemas.microsoft.com/office/drawing/2014/main" id="{5C90FB02-06A7-400D-8478-C95AE1DE50C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0131" y="482171"/>
            <a:ext cx="6091791" cy="5149101"/>
            <a:chOff x="5446003" y="583365"/>
            <a:chExt cx="6091790" cy="5181928"/>
          </a:xfrm>
        </p:grpSpPr>
        <p:sp>
          <p:nvSpPr>
            <p:cNvPr id="87" name="Rectangle 86">
              <a:extLst>
                <a:ext uri="{FF2B5EF4-FFF2-40B4-BE49-F238E27FC236}">
                  <a16:creationId xmlns:a16="http://schemas.microsoft.com/office/drawing/2014/main" id="{B19DC6D8-3AA2-40D3-ADB7-02F6CEAC3B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6003" y="583365"/>
              <a:ext cx="6091790"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8" name="Rectangle 87">
              <a:extLst>
                <a:ext uri="{FF2B5EF4-FFF2-40B4-BE49-F238E27FC236}">
                  <a16:creationId xmlns:a16="http://schemas.microsoft.com/office/drawing/2014/main" id="{24A27651-4334-46AE-A62B-A7E713D578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64828" y="915807"/>
              <a:ext cx="5461779" cy="4494927"/>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3076" name="Picture 4" descr="The Princess Bride (1987) - Rotten Tomatoes">
            <a:extLst>
              <a:ext uri="{FF2B5EF4-FFF2-40B4-BE49-F238E27FC236}">
                <a16:creationId xmlns:a16="http://schemas.microsoft.com/office/drawing/2014/main" id="{ED566971-7930-41D9-979C-CDF6FBAE76F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0745" b="2"/>
          <a:stretch/>
        </p:blipFill>
        <p:spPr bwMode="auto">
          <a:xfrm>
            <a:off x="6094411" y="1116346"/>
            <a:ext cx="2328669" cy="3865108"/>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Titanic (1997 film) - Wikipedia">
            <a:extLst>
              <a:ext uri="{FF2B5EF4-FFF2-40B4-BE49-F238E27FC236}">
                <a16:creationId xmlns:a16="http://schemas.microsoft.com/office/drawing/2014/main" id="{18283E18-0697-4E61-AF29-D8D40490892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2630" r="1" b="23330"/>
          <a:stretch/>
        </p:blipFill>
        <p:spPr bwMode="auto">
          <a:xfrm>
            <a:off x="8586806" y="1124571"/>
            <a:ext cx="2328670" cy="2209834"/>
          </a:xfrm>
          <a:prstGeom prst="rect">
            <a:avLst/>
          </a:prstGeom>
          <a:noFill/>
          <a:extLst>
            <a:ext uri="{909E8E84-426E-40DD-AFC4-6F175D3DCCD1}">
              <a14:hiddenFill xmlns:a14="http://schemas.microsoft.com/office/drawing/2010/main">
                <a:solidFill>
                  <a:srgbClr val="FFFFFF"/>
                </a:solidFill>
              </a14:hiddenFill>
            </a:ext>
          </a:extLst>
        </p:spPr>
      </p:pic>
      <p:pic>
        <p:nvPicPr>
          <p:cNvPr id="3083" name="Picture 2" descr="Fascinating Facts About 'Forrest Gump' - Editor Choice">
            <a:extLst>
              <a:ext uri="{FF2B5EF4-FFF2-40B4-BE49-F238E27FC236}">
                <a16:creationId xmlns:a16="http://schemas.microsoft.com/office/drawing/2014/main" id="{6EE56CD7-517F-4F92-9E91-F2E1E4BB18E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4415" r="-1" b="-1"/>
          <a:stretch/>
        </p:blipFill>
        <p:spPr bwMode="auto">
          <a:xfrm>
            <a:off x="8583174" y="3498997"/>
            <a:ext cx="2332303" cy="1483520"/>
          </a:xfrm>
          <a:prstGeom prst="rect">
            <a:avLst/>
          </a:prstGeom>
          <a:noFill/>
          <a:extLst>
            <a:ext uri="{909E8E84-426E-40DD-AFC4-6F175D3DCCD1}">
              <a14:hiddenFill xmlns:a14="http://schemas.microsoft.com/office/drawing/2010/main">
                <a:solidFill>
                  <a:srgbClr val="FFFFFF"/>
                </a:solidFill>
              </a14:hiddenFill>
            </a:ext>
          </a:extLst>
        </p:spPr>
      </p:pic>
      <p:pic>
        <p:nvPicPr>
          <p:cNvPr id="90" name="Picture 89">
            <a:extLst>
              <a:ext uri="{FF2B5EF4-FFF2-40B4-BE49-F238E27FC236}">
                <a16:creationId xmlns:a16="http://schemas.microsoft.com/office/drawing/2014/main" id="{B13255F4-DCB6-46FD-8363-77170BE7E9A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92" name="Straight Connector 91">
            <a:extLst>
              <a:ext uri="{FF2B5EF4-FFF2-40B4-BE49-F238E27FC236}">
                <a16:creationId xmlns:a16="http://schemas.microsoft.com/office/drawing/2014/main" id="{DE6DE03B-5E30-4417-85B1-0A1819D23F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4973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01E8EC89-86BC-4558-B010-53DF36A5AB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5" name="Straight Connector 74">
            <a:extLst>
              <a:ext uri="{FF2B5EF4-FFF2-40B4-BE49-F238E27FC236}">
                <a16:creationId xmlns:a16="http://schemas.microsoft.com/office/drawing/2014/main" id="{4CCCDDFF-B9CC-494C-8BEE-2451CD79A0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7" y="1847088"/>
            <a:ext cx="352371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B3253A1E-BCE9-4A07-AA91-4D38595E267C}"/>
              </a:ext>
            </a:extLst>
          </p:cNvPr>
          <p:cNvSpPr>
            <a:spLocks noGrp="1"/>
          </p:cNvSpPr>
          <p:nvPr>
            <p:ph type="title"/>
          </p:nvPr>
        </p:nvSpPr>
        <p:spPr>
          <a:xfrm>
            <a:off x="1451580" y="804519"/>
            <a:ext cx="3525184" cy="1049235"/>
          </a:xfrm>
        </p:spPr>
        <p:txBody>
          <a:bodyPr>
            <a:normAutofit/>
          </a:bodyPr>
          <a:lstStyle/>
          <a:p>
            <a:r>
              <a:rPr lang="en-GB" dirty="0"/>
              <a:t>Frame Stories</a:t>
            </a:r>
          </a:p>
        </p:txBody>
      </p:sp>
      <p:sp>
        <p:nvSpPr>
          <p:cNvPr id="77" name="Rectangle 76">
            <a:extLst>
              <a:ext uri="{FF2B5EF4-FFF2-40B4-BE49-F238E27FC236}">
                <a16:creationId xmlns:a16="http://schemas.microsoft.com/office/drawing/2014/main" id="{54977EF3-E0BF-4719-9C15-8564B7D68F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3" name="Content Placeholder 2">
            <a:extLst>
              <a:ext uri="{FF2B5EF4-FFF2-40B4-BE49-F238E27FC236}">
                <a16:creationId xmlns:a16="http://schemas.microsoft.com/office/drawing/2014/main" id="{EE4EA07C-82A5-4964-A30B-C999AB751AD7}"/>
              </a:ext>
            </a:extLst>
          </p:cNvPr>
          <p:cNvSpPr>
            <a:spLocks noGrp="1"/>
          </p:cNvSpPr>
          <p:nvPr>
            <p:ph idx="1"/>
          </p:nvPr>
        </p:nvSpPr>
        <p:spPr>
          <a:xfrm>
            <a:off x="1451580" y="2015732"/>
            <a:ext cx="3525184" cy="3450613"/>
          </a:xfrm>
        </p:spPr>
        <p:txBody>
          <a:bodyPr>
            <a:normAutofit/>
          </a:bodyPr>
          <a:lstStyle/>
          <a:p>
            <a:r>
              <a:rPr lang="en-GB" dirty="0"/>
              <a:t>These two books are also examples of a frame story, with the Canterbury tales being similar to 1001 Arabian Nights as there are large selection of other stories within it.</a:t>
            </a:r>
          </a:p>
        </p:txBody>
      </p:sp>
      <p:pic>
        <p:nvPicPr>
          <p:cNvPr id="4100" name="Picture 4" descr="Law And More: Chaucer's &quot;Canterbury Tales&quot; - The Pardoner">
            <a:extLst>
              <a:ext uri="{FF2B5EF4-FFF2-40B4-BE49-F238E27FC236}">
                <a16:creationId xmlns:a16="http://schemas.microsoft.com/office/drawing/2014/main" id="{9293F662-DA6F-4F08-8EDC-3AE59615C3E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456640" y="1112123"/>
            <a:ext cx="2964032" cy="3887255"/>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The Story of Frankenstein (Dover Children's Thrift Classics) eBook ...">
            <a:extLst>
              <a:ext uri="{FF2B5EF4-FFF2-40B4-BE49-F238E27FC236}">
                <a16:creationId xmlns:a16="http://schemas.microsoft.com/office/drawing/2014/main" id="{10303F69-CBE5-4E9A-B1E1-65B3231D3EF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84396" y="702813"/>
            <a:ext cx="2964033" cy="4704814"/>
          </a:xfrm>
          <a:prstGeom prst="rect">
            <a:avLst/>
          </a:prstGeom>
          <a:noFill/>
          <a:extLst>
            <a:ext uri="{909E8E84-426E-40DD-AFC4-6F175D3DCCD1}">
              <a14:hiddenFill xmlns:a14="http://schemas.microsoft.com/office/drawing/2010/main">
                <a:solidFill>
                  <a:srgbClr val="FFFFFF"/>
                </a:solidFill>
              </a14:hiddenFill>
            </a:ext>
          </a:extLst>
        </p:spPr>
      </p:pic>
      <p:pic>
        <p:nvPicPr>
          <p:cNvPr id="79" name="Picture 78">
            <a:extLst>
              <a:ext uri="{FF2B5EF4-FFF2-40B4-BE49-F238E27FC236}">
                <a16:creationId xmlns:a16="http://schemas.microsoft.com/office/drawing/2014/main" id="{A5DC397C-2B77-4200-B02F-47CA26CA2AC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81" name="Straight Connector 80">
            <a:extLst>
              <a:ext uri="{FF2B5EF4-FFF2-40B4-BE49-F238E27FC236}">
                <a16:creationId xmlns:a16="http://schemas.microsoft.com/office/drawing/2014/main" id="{13AFA304-05B8-441F-BA73-B92E08BD6E0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64119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CED65A0-8DF0-41F6-AFE9-DD79F6C37246}"/>
              </a:ext>
            </a:extLst>
          </p:cNvPr>
          <p:cNvSpPr/>
          <p:nvPr/>
        </p:nvSpPr>
        <p:spPr>
          <a:xfrm>
            <a:off x="6955735" y="153229"/>
            <a:ext cx="4607616" cy="6857647"/>
          </a:xfrm>
          <a:prstGeom prst="rect">
            <a:avLst/>
          </a:prstGeom>
        </p:spPr>
        <p:txBody>
          <a:bodyPr wrap="square">
            <a:spAutoFit/>
          </a:bodyPr>
          <a:lstStyle/>
          <a:p>
            <a:pPr algn="ctr">
              <a:spcAft>
                <a:spcPts val="0"/>
              </a:spcAft>
            </a:pPr>
            <a:r>
              <a:rPr lang="en-GB" b="1" dirty="0">
                <a:latin typeface="Comic Sans MS" panose="030F0702030302020204" pitchFamily="66" charset="0"/>
                <a:ea typeface="Times New Roman" panose="02020603050405020304" pitchFamily="18" charset="0"/>
              </a:rPr>
              <a:t>Words from Other Cultures</a:t>
            </a:r>
            <a:r>
              <a:rPr lang="en-GB" dirty="0">
                <a:latin typeface="Comic Sans MS" panose="030F0702030302020204" pitchFamily="66" charset="0"/>
                <a:ea typeface="Times New Roman" panose="02020603050405020304" pitchFamily="18" charset="0"/>
              </a:rPr>
              <a:t> </a:t>
            </a:r>
            <a:endParaRPr lang="en-GB" sz="1400" dirty="0">
              <a:latin typeface="Times New Roman" panose="02020603050405020304" pitchFamily="18" charset="0"/>
              <a:ea typeface="Times New Roman" panose="02020603050405020304" pitchFamily="18" charset="0"/>
            </a:endParaRPr>
          </a:p>
          <a:p>
            <a:pPr>
              <a:spcAft>
                <a:spcPts val="0"/>
              </a:spcAft>
            </a:pPr>
            <a:r>
              <a:rPr lang="en-GB" dirty="0">
                <a:latin typeface="Comic Sans MS" panose="030F0702030302020204" pitchFamily="66" charset="0"/>
                <a:ea typeface="Times New Roman" panose="02020603050405020304" pitchFamily="18" charset="0"/>
              </a:rPr>
              <a:t> </a:t>
            </a:r>
            <a:endParaRPr lang="en-GB" sz="1400" dirty="0">
              <a:latin typeface="Times New Roman" panose="02020603050405020304" pitchFamily="18" charset="0"/>
              <a:ea typeface="Times New Roman" panose="02020603050405020304" pitchFamily="18" charset="0"/>
            </a:endParaRPr>
          </a:p>
          <a:p>
            <a:pPr>
              <a:spcAft>
                <a:spcPts val="0"/>
              </a:spcAft>
            </a:pPr>
            <a:r>
              <a:rPr lang="en-GB" sz="1400" dirty="0">
                <a:latin typeface="Comic Sans MS" panose="030F0702030302020204" pitchFamily="66" charset="0"/>
                <a:ea typeface="Times New Roman" panose="02020603050405020304" pitchFamily="18" charset="0"/>
              </a:rPr>
              <a:t> </a:t>
            </a:r>
            <a:endParaRPr lang="en-GB" sz="1400" dirty="0">
              <a:latin typeface="Times New Roman" panose="02020603050405020304" pitchFamily="18" charset="0"/>
              <a:ea typeface="Times New Roman" panose="02020603050405020304" pitchFamily="18" charset="0"/>
            </a:endParaRPr>
          </a:p>
          <a:p>
            <a:pPr>
              <a:lnSpc>
                <a:spcPct val="150000"/>
              </a:lnSpc>
              <a:spcAft>
                <a:spcPts val="0"/>
              </a:spcAft>
            </a:pPr>
            <a:r>
              <a:rPr lang="en-GB" sz="1600" dirty="0">
                <a:latin typeface="Comic Sans MS" panose="030F0702030302020204" pitchFamily="66" charset="0"/>
                <a:ea typeface="Times New Roman" panose="02020603050405020304" pitchFamily="18" charset="0"/>
              </a:rPr>
              <a:t>Another word for a robber is </a:t>
            </a:r>
            <a:r>
              <a:rPr lang="en-GB" sz="1600" u="sng" dirty="0">
                <a:latin typeface="Comic Sans MS" panose="030F0702030302020204" pitchFamily="66" charset="0"/>
                <a:ea typeface="Times New Roman" panose="02020603050405020304" pitchFamily="18" charset="0"/>
              </a:rPr>
              <a:t>bandit</a:t>
            </a:r>
            <a:r>
              <a:rPr lang="en-GB" sz="1600" dirty="0">
                <a:latin typeface="Comic Sans MS" panose="030F0702030302020204" pitchFamily="66" charset="0"/>
                <a:ea typeface="Times New Roman" panose="02020603050405020304" pitchFamily="18" charset="0"/>
              </a:rPr>
              <a:t> (Italian) </a:t>
            </a:r>
            <a:endParaRPr lang="en-GB" sz="1200" dirty="0">
              <a:latin typeface="Times New Roman" panose="02020603050405020304" pitchFamily="18" charset="0"/>
              <a:ea typeface="Times New Roman" panose="02020603050405020304" pitchFamily="18" charset="0"/>
            </a:endParaRPr>
          </a:p>
          <a:p>
            <a:pPr>
              <a:lnSpc>
                <a:spcPct val="150000"/>
              </a:lnSpc>
              <a:spcAft>
                <a:spcPts val="0"/>
              </a:spcAft>
            </a:pPr>
            <a:r>
              <a:rPr lang="en-GB" sz="1600" dirty="0">
                <a:latin typeface="Comic Sans MS" panose="030F0702030302020204" pitchFamily="66" charset="0"/>
                <a:ea typeface="Times New Roman" panose="02020603050405020304" pitchFamily="18" charset="0"/>
              </a:rPr>
              <a:t> </a:t>
            </a:r>
            <a:endParaRPr lang="en-GB" sz="1200" dirty="0">
              <a:latin typeface="Times New Roman" panose="02020603050405020304" pitchFamily="18" charset="0"/>
              <a:ea typeface="Times New Roman" panose="02020603050405020304" pitchFamily="18" charset="0"/>
            </a:endParaRPr>
          </a:p>
          <a:p>
            <a:pPr>
              <a:lnSpc>
                <a:spcPct val="150000"/>
              </a:lnSpc>
              <a:spcAft>
                <a:spcPts val="0"/>
              </a:spcAft>
            </a:pPr>
            <a:r>
              <a:rPr lang="en-GB" sz="1600" dirty="0">
                <a:latin typeface="Comic Sans MS" panose="030F0702030302020204" pitchFamily="66" charset="0"/>
                <a:ea typeface="Times New Roman" panose="02020603050405020304" pitchFamily="18" charset="0"/>
              </a:rPr>
              <a:t>Another word for a forest is </a:t>
            </a:r>
            <a:r>
              <a:rPr lang="en-GB" sz="1600" u="sng" dirty="0">
                <a:latin typeface="Comic Sans MS" panose="030F0702030302020204" pitchFamily="66" charset="0"/>
                <a:ea typeface="Times New Roman" panose="02020603050405020304" pitchFamily="18" charset="0"/>
              </a:rPr>
              <a:t>jungle</a:t>
            </a:r>
            <a:r>
              <a:rPr lang="en-GB" sz="1600" dirty="0">
                <a:latin typeface="Comic Sans MS" panose="030F0702030302020204" pitchFamily="66" charset="0"/>
                <a:ea typeface="Times New Roman" panose="02020603050405020304" pitchFamily="18" charset="0"/>
              </a:rPr>
              <a:t> (Indian, Hindi) </a:t>
            </a:r>
            <a:endParaRPr lang="en-GB" sz="1200" dirty="0">
              <a:latin typeface="Times New Roman" panose="02020603050405020304" pitchFamily="18" charset="0"/>
              <a:ea typeface="Times New Roman" panose="02020603050405020304" pitchFamily="18" charset="0"/>
            </a:endParaRPr>
          </a:p>
          <a:p>
            <a:pPr>
              <a:lnSpc>
                <a:spcPct val="150000"/>
              </a:lnSpc>
              <a:spcAft>
                <a:spcPts val="0"/>
              </a:spcAft>
            </a:pPr>
            <a:r>
              <a:rPr lang="en-GB" sz="1600" dirty="0">
                <a:latin typeface="Comic Sans MS" panose="030F0702030302020204" pitchFamily="66" charset="0"/>
                <a:ea typeface="Times New Roman" panose="02020603050405020304" pitchFamily="18" charset="0"/>
              </a:rPr>
              <a:t> </a:t>
            </a:r>
            <a:endParaRPr lang="en-GB" sz="1200" dirty="0">
              <a:latin typeface="Times New Roman" panose="02020603050405020304" pitchFamily="18" charset="0"/>
              <a:ea typeface="Times New Roman" panose="02020603050405020304" pitchFamily="18" charset="0"/>
            </a:endParaRPr>
          </a:p>
          <a:p>
            <a:pPr>
              <a:lnSpc>
                <a:spcPct val="150000"/>
              </a:lnSpc>
              <a:spcAft>
                <a:spcPts val="0"/>
              </a:spcAft>
            </a:pPr>
            <a:r>
              <a:rPr lang="en-GB" sz="1600" dirty="0">
                <a:latin typeface="Comic Sans MS" panose="030F0702030302020204" pitchFamily="66" charset="0"/>
                <a:ea typeface="Times New Roman" panose="02020603050405020304" pitchFamily="18" charset="0"/>
              </a:rPr>
              <a:t>The chief robber pretended to be an oil </a:t>
            </a:r>
            <a:r>
              <a:rPr lang="en-GB" sz="1600" u="sng" dirty="0">
                <a:latin typeface="Comic Sans MS" panose="030F0702030302020204" pitchFamily="66" charset="0"/>
                <a:ea typeface="Times New Roman" panose="02020603050405020304" pitchFamily="18" charset="0"/>
              </a:rPr>
              <a:t>merchant</a:t>
            </a:r>
            <a:r>
              <a:rPr lang="en-GB" sz="1600" dirty="0">
                <a:latin typeface="Comic Sans MS" panose="030F0702030302020204" pitchFamily="66" charset="0"/>
                <a:ea typeface="Times New Roman" panose="02020603050405020304" pitchFamily="18" charset="0"/>
              </a:rPr>
              <a:t> (French).</a:t>
            </a:r>
            <a:endParaRPr lang="en-GB" sz="1200" dirty="0">
              <a:latin typeface="Times New Roman" panose="02020603050405020304" pitchFamily="18" charset="0"/>
              <a:ea typeface="Times New Roman" panose="02020603050405020304" pitchFamily="18" charset="0"/>
            </a:endParaRPr>
          </a:p>
          <a:p>
            <a:pPr>
              <a:lnSpc>
                <a:spcPct val="150000"/>
              </a:lnSpc>
              <a:spcAft>
                <a:spcPts val="0"/>
              </a:spcAft>
            </a:pPr>
            <a:r>
              <a:rPr lang="en-GB" sz="1600" dirty="0">
                <a:latin typeface="Comic Sans MS" panose="030F0702030302020204" pitchFamily="66" charset="0"/>
                <a:ea typeface="Times New Roman" panose="02020603050405020304" pitchFamily="18" charset="0"/>
              </a:rPr>
              <a:t> </a:t>
            </a:r>
            <a:endParaRPr lang="en-GB" sz="1200" dirty="0">
              <a:latin typeface="Times New Roman" panose="02020603050405020304" pitchFamily="18" charset="0"/>
              <a:ea typeface="Times New Roman" panose="02020603050405020304" pitchFamily="18" charset="0"/>
            </a:endParaRPr>
          </a:p>
          <a:p>
            <a:pPr>
              <a:lnSpc>
                <a:spcPct val="150000"/>
              </a:lnSpc>
              <a:spcAft>
                <a:spcPts val="0"/>
              </a:spcAft>
            </a:pPr>
            <a:r>
              <a:rPr lang="en-GB" sz="1600" dirty="0">
                <a:latin typeface="Comic Sans MS" panose="030F0702030302020204" pitchFamily="66" charset="0"/>
                <a:ea typeface="Times New Roman" panose="02020603050405020304" pitchFamily="18" charset="0"/>
              </a:rPr>
              <a:t>He might also have sold </a:t>
            </a:r>
            <a:r>
              <a:rPr lang="en-GB" sz="1600" u="sng" dirty="0">
                <a:latin typeface="Comic Sans MS" panose="030F0702030302020204" pitchFamily="66" charset="0"/>
                <a:ea typeface="Times New Roman" panose="02020603050405020304" pitchFamily="18" charset="0"/>
              </a:rPr>
              <a:t>alcohol</a:t>
            </a:r>
            <a:r>
              <a:rPr lang="en-GB" sz="1600" dirty="0">
                <a:latin typeface="Comic Sans MS" panose="030F0702030302020204" pitchFamily="66" charset="0"/>
                <a:ea typeface="Times New Roman" panose="02020603050405020304" pitchFamily="18" charset="0"/>
              </a:rPr>
              <a:t> (Arabic) </a:t>
            </a:r>
            <a:endParaRPr lang="en-GB" sz="1200" dirty="0">
              <a:latin typeface="Times New Roman" panose="02020603050405020304" pitchFamily="18" charset="0"/>
              <a:ea typeface="Times New Roman" panose="02020603050405020304" pitchFamily="18" charset="0"/>
            </a:endParaRPr>
          </a:p>
          <a:p>
            <a:pPr>
              <a:lnSpc>
                <a:spcPct val="150000"/>
              </a:lnSpc>
              <a:spcAft>
                <a:spcPts val="0"/>
              </a:spcAft>
            </a:pPr>
            <a:r>
              <a:rPr lang="en-GB" sz="1600" dirty="0">
                <a:latin typeface="Comic Sans MS" panose="030F0702030302020204" pitchFamily="66" charset="0"/>
                <a:ea typeface="Times New Roman" panose="02020603050405020304" pitchFamily="18" charset="0"/>
              </a:rPr>
              <a:t> </a:t>
            </a:r>
            <a:endParaRPr lang="en-GB" sz="1200" dirty="0">
              <a:latin typeface="Times New Roman" panose="02020603050405020304" pitchFamily="18" charset="0"/>
              <a:ea typeface="Times New Roman" panose="02020603050405020304" pitchFamily="18" charset="0"/>
            </a:endParaRPr>
          </a:p>
          <a:p>
            <a:pPr>
              <a:lnSpc>
                <a:spcPct val="150000"/>
              </a:lnSpc>
              <a:spcAft>
                <a:spcPts val="0"/>
              </a:spcAft>
            </a:pPr>
            <a:r>
              <a:rPr lang="en-GB" sz="1600" dirty="0">
                <a:latin typeface="Comic Sans MS" panose="030F0702030302020204" pitchFamily="66" charset="0"/>
                <a:ea typeface="Times New Roman" panose="02020603050405020304" pitchFamily="18" charset="0"/>
              </a:rPr>
              <a:t>Merchants sold things in the </a:t>
            </a:r>
            <a:r>
              <a:rPr lang="en-GB" sz="1600" u="sng" dirty="0">
                <a:latin typeface="Comic Sans MS" panose="030F0702030302020204" pitchFamily="66" charset="0"/>
                <a:ea typeface="Times New Roman" panose="02020603050405020304" pitchFamily="18" charset="0"/>
              </a:rPr>
              <a:t>bazaar</a:t>
            </a:r>
            <a:r>
              <a:rPr lang="en-GB" sz="1600" dirty="0">
                <a:latin typeface="Comic Sans MS" panose="030F0702030302020204" pitchFamily="66" charset="0"/>
                <a:ea typeface="Times New Roman" panose="02020603050405020304" pitchFamily="18" charset="0"/>
              </a:rPr>
              <a:t> (Persian) </a:t>
            </a:r>
            <a:endParaRPr lang="en-GB" sz="1200" dirty="0">
              <a:latin typeface="Times New Roman" panose="02020603050405020304" pitchFamily="18" charset="0"/>
              <a:ea typeface="Times New Roman" panose="02020603050405020304" pitchFamily="18" charset="0"/>
            </a:endParaRPr>
          </a:p>
          <a:p>
            <a:pPr>
              <a:lnSpc>
                <a:spcPct val="150000"/>
              </a:lnSpc>
              <a:spcAft>
                <a:spcPts val="0"/>
              </a:spcAft>
            </a:pPr>
            <a:r>
              <a:rPr lang="en-GB" sz="1600" dirty="0">
                <a:latin typeface="Comic Sans MS" panose="030F0702030302020204" pitchFamily="66" charset="0"/>
                <a:ea typeface="Times New Roman" panose="02020603050405020304" pitchFamily="18" charset="0"/>
              </a:rPr>
              <a:t> </a:t>
            </a:r>
          </a:p>
          <a:p>
            <a:pPr>
              <a:lnSpc>
                <a:spcPct val="150000"/>
              </a:lnSpc>
              <a:spcAft>
                <a:spcPts val="0"/>
              </a:spcAft>
            </a:pPr>
            <a:r>
              <a:rPr lang="en-GB" sz="1600" dirty="0">
                <a:latin typeface="Comic Sans MS" panose="030F0702030302020204" pitchFamily="66" charset="0"/>
                <a:ea typeface="Times New Roman" panose="02020603050405020304" pitchFamily="18" charset="0"/>
              </a:rPr>
              <a:t>A precious stone or </a:t>
            </a:r>
            <a:r>
              <a:rPr lang="en-GB" sz="1600" u="sng" dirty="0">
                <a:latin typeface="Comic Sans MS" panose="030F0702030302020204" pitchFamily="66" charset="0"/>
                <a:ea typeface="Times New Roman" panose="02020603050405020304" pitchFamily="18" charset="0"/>
              </a:rPr>
              <a:t>jewel</a:t>
            </a:r>
            <a:r>
              <a:rPr lang="en-GB" sz="1600" dirty="0">
                <a:latin typeface="Comic Sans MS" panose="030F0702030302020204" pitchFamily="66" charset="0"/>
                <a:ea typeface="Times New Roman" panose="02020603050405020304" pitchFamily="18" charset="0"/>
              </a:rPr>
              <a:t> (Persian/Arabic) might be an </a:t>
            </a:r>
            <a:r>
              <a:rPr lang="en-GB" sz="1600" u="sng" dirty="0">
                <a:latin typeface="Comic Sans MS" panose="030F0702030302020204" pitchFamily="66" charset="0"/>
                <a:ea typeface="Times New Roman" panose="02020603050405020304" pitchFamily="18" charset="0"/>
              </a:rPr>
              <a:t>emerald</a:t>
            </a:r>
            <a:r>
              <a:rPr lang="en-GB" sz="1600" dirty="0">
                <a:latin typeface="Comic Sans MS" panose="030F0702030302020204" pitchFamily="66" charset="0"/>
                <a:ea typeface="Times New Roman" panose="02020603050405020304" pitchFamily="18" charset="0"/>
              </a:rPr>
              <a:t> (Persian/Arabic)</a:t>
            </a:r>
            <a:endParaRPr lang="en-GB" sz="1200" dirty="0">
              <a:latin typeface="Times New Roman" panose="02020603050405020304" pitchFamily="18" charset="0"/>
              <a:ea typeface="Times New Roman" panose="02020603050405020304" pitchFamily="18" charset="0"/>
            </a:endParaRPr>
          </a:p>
          <a:p>
            <a:pPr>
              <a:lnSpc>
                <a:spcPct val="150000"/>
              </a:lnSpc>
              <a:spcAft>
                <a:spcPts val="0"/>
              </a:spcAft>
            </a:pPr>
            <a:r>
              <a:rPr lang="en-GB" dirty="0">
                <a:latin typeface="Comic Sans MS" panose="030F0702030302020204" pitchFamily="66" charset="0"/>
                <a:ea typeface="Times New Roman" panose="02020603050405020304" pitchFamily="18" charset="0"/>
              </a:rPr>
              <a:t> </a:t>
            </a:r>
            <a:endParaRPr lang="en-GB" sz="1400" dirty="0">
              <a:latin typeface="Times New Roman" panose="02020603050405020304" pitchFamily="18" charset="0"/>
              <a:ea typeface="Times New Roman" panose="02020603050405020304" pitchFamily="18" charset="0"/>
            </a:endParaRPr>
          </a:p>
          <a:p>
            <a:pPr>
              <a:lnSpc>
                <a:spcPct val="150000"/>
              </a:lnSpc>
              <a:spcAft>
                <a:spcPts val="0"/>
              </a:spcAft>
            </a:pPr>
            <a:r>
              <a:rPr lang="en-GB" sz="2000" dirty="0">
                <a:latin typeface="Comic Sans MS" panose="030F0702030302020204" pitchFamily="66"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2257437E-1713-452E-A4F8-68D18A59034A}"/>
              </a:ext>
            </a:extLst>
          </p:cNvPr>
          <p:cNvSpPr txBox="1"/>
          <p:nvPr/>
        </p:nvSpPr>
        <p:spPr>
          <a:xfrm>
            <a:off x="969066" y="971550"/>
            <a:ext cx="4267200" cy="4401205"/>
          </a:xfrm>
          <a:prstGeom prst="rect">
            <a:avLst/>
          </a:prstGeom>
          <a:solidFill>
            <a:schemeClr val="accent5">
              <a:lumMod val="40000"/>
              <a:lumOff val="60000"/>
            </a:schemeClr>
          </a:solidFill>
        </p:spPr>
        <p:txBody>
          <a:bodyPr wrap="square" rtlCol="0">
            <a:spAutoFit/>
          </a:bodyPr>
          <a:lstStyle/>
          <a:p>
            <a:r>
              <a:rPr lang="en-GB" sz="2800" dirty="0"/>
              <a:t>The English language, which has developed over the centuries, has been enriched by words and phrases from other parts of the world.  This means that words we use everyday have come from all over the world!</a:t>
            </a:r>
          </a:p>
          <a:p>
            <a:endParaRPr lang="en-GB" sz="2800" dirty="0"/>
          </a:p>
          <a:p>
            <a:r>
              <a:rPr lang="en-GB" sz="2800" dirty="0"/>
              <a:t>Look at the examples. </a:t>
            </a:r>
          </a:p>
        </p:txBody>
      </p:sp>
    </p:spTree>
    <p:extLst>
      <p:ext uri="{BB962C8B-B14F-4D97-AF65-F5344CB8AC3E}">
        <p14:creationId xmlns:p14="http://schemas.microsoft.com/office/powerpoint/2010/main" val="856632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4" presetClass="emph" presetSubtype="0" fill="hold" grpId="0" nodeType="clickEffect">
                                  <p:stCondLst>
                                    <p:cond delay="0"/>
                                  </p:stCondLst>
                                  <p:iterate type="lt">
                                    <p:tmPct val="10000"/>
                                  </p:iterate>
                                  <p:childTnLst>
                                    <p:animMotion origin="layout" path="M 2.91667E-6 0 L 2.91667E-6 -0.07222 " pathEditMode="relative" rAng="0" ptsTypes="AA">
                                      <p:cBhvr>
                                        <p:cTn id="12" dur="250" accel="50000" decel="50000" autoRev="1" fill="hold">
                                          <p:stCondLst>
                                            <p:cond delay="0"/>
                                          </p:stCondLst>
                                        </p:cTn>
                                        <p:tgtEl>
                                          <p:spTgt spid="5"/>
                                        </p:tgtEl>
                                        <p:attrNameLst>
                                          <p:attrName>ppt_x</p:attrName>
                                          <p:attrName>ppt_y</p:attrName>
                                        </p:attrNameLst>
                                      </p:cBhvr>
                                      <p:rCtr x="0" y="-3611"/>
                                    </p:animMotion>
                                    <p:animRot by="1500000">
                                      <p:cBhvr>
                                        <p:cTn id="13" dur="125" fill="hold">
                                          <p:stCondLst>
                                            <p:cond delay="0"/>
                                          </p:stCondLst>
                                        </p:cTn>
                                        <p:tgtEl>
                                          <p:spTgt spid="5"/>
                                        </p:tgtEl>
                                        <p:attrNameLst>
                                          <p:attrName>r</p:attrName>
                                        </p:attrNameLst>
                                      </p:cBhvr>
                                    </p:animRot>
                                    <p:animRot by="-1500000">
                                      <p:cBhvr>
                                        <p:cTn id="14" dur="125" fill="hold">
                                          <p:stCondLst>
                                            <p:cond delay="125"/>
                                          </p:stCondLst>
                                        </p:cTn>
                                        <p:tgtEl>
                                          <p:spTgt spid="5"/>
                                        </p:tgtEl>
                                        <p:attrNameLst>
                                          <p:attrName>r</p:attrName>
                                        </p:attrNameLst>
                                      </p:cBhvr>
                                    </p:animRot>
                                    <p:animRot by="-1500000">
                                      <p:cBhvr>
                                        <p:cTn id="15" dur="125" fill="hold">
                                          <p:stCondLst>
                                            <p:cond delay="250"/>
                                          </p:stCondLst>
                                        </p:cTn>
                                        <p:tgtEl>
                                          <p:spTgt spid="5"/>
                                        </p:tgtEl>
                                        <p:attrNameLst>
                                          <p:attrName>r</p:attrName>
                                        </p:attrNameLst>
                                      </p:cBhvr>
                                    </p:animRot>
                                    <p:animRot by="1500000">
                                      <p:cBhvr>
                                        <p:cTn id="16" dur="125" fill="hold">
                                          <p:stCondLst>
                                            <p:cond delay="375"/>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077730-92E9-4237-AF60-8E637188ADBE}"/>
              </a:ext>
            </a:extLst>
          </p:cNvPr>
          <p:cNvSpPr>
            <a:spLocks noGrp="1"/>
          </p:cNvSpPr>
          <p:nvPr>
            <p:ph type="title"/>
          </p:nvPr>
        </p:nvSpPr>
        <p:spPr/>
        <p:txBody>
          <a:bodyPr>
            <a:noAutofit/>
          </a:bodyPr>
          <a:lstStyle/>
          <a:p>
            <a:r>
              <a:rPr lang="en-GB" sz="2400" dirty="0"/>
              <a:t>Your task is to find out where the words below came from? Can you write a definition of the meaning?</a:t>
            </a:r>
          </a:p>
        </p:txBody>
      </p:sp>
      <p:sp>
        <p:nvSpPr>
          <p:cNvPr id="3" name="Content Placeholder 2">
            <a:extLst>
              <a:ext uri="{FF2B5EF4-FFF2-40B4-BE49-F238E27FC236}">
                <a16:creationId xmlns:a16="http://schemas.microsoft.com/office/drawing/2014/main" id="{317BB93E-89AC-4938-9EE0-2D6458892D09}"/>
              </a:ext>
            </a:extLst>
          </p:cNvPr>
          <p:cNvSpPr>
            <a:spLocks noGrp="1"/>
          </p:cNvSpPr>
          <p:nvPr>
            <p:ph sz="half" idx="1"/>
          </p:nvPr>
        </p:nvSpPr>
        <p:spPr>
          <a:xfrm>
            <a:off x="1133078" y="2017343"/>
            <a:ext cx="4645152" cy="3448595"/>
          </a:xfrm>
        </p:spPr>
        <p:txBody>
          <a:bodyPr>
            <a:normAutofit fontScale="85000" lnSpcReduction="20000"/>
          </a:bodyPr>
          <a:lstStyle/>
          <a:p>
            <a:r>
              <a:rPr lang="en-GB" dirty="0"/>
              <a:t>hurricane </a:t>
            </a:r>
          </a:p>
          <a:p>
            <a:r>
              <a:rPr lang="en-GB" dirty="0"/>
              <a:t>tornado  </a:t>
            </a:r>
          </a:p>
          <a:p>
            <a:r>
              <a:rPr lang="en-GB" dirty="0"/>
              <a:t>bog </a:t>
            </a:r>
          </a:p>
          <a:p>
            <a:r>
              <a:rPr lang="en-GB" dirty="0"/>
              <a:t>algebra  </a:t>
            </a:r>
          </a:p>
          <a:p>
            <a:r>
              <a:rPr lang="en-US" dirty="0"/>
              <a:t>bandanna  </a:t>
            </a:r>
            <a:endParaRPr lang="en-GB" dirty="0"/>
          </a:p>
          <a:p>
            <a:r>
              <a:rPr lang="en-GB" dirty="0"/>
              <a:t>bangle </a:t>
            </a:r>
          </a:p>
          <a:p>
            <a:r>
              <a:rPr lang="en-GB" dirty="0"/>
              <a:t>giraffe  </a:t>
            </a:r>
          </a:p>
          <a:p>
            <a:r>
              <a:rPr lang="en-GB" dirty="0"/>
              <a:t>clobber  </a:t>
            </a:r>
          </a:p>
          <a:p>
            <a:r>
              <a:rPr lang="en-GB" dirty="0"/>
              <a:t>juggernaut  </a:t>
            </a:r>
          </a:p>
          <a:p>
            <a:endParaRPr lang="en-GB" dirty="0"/>
          </a:p>
        </p:txBody>
      </p:sp>
      <p:sp>
        <p:nvSpPr>
          <p:cNvPr id="4" name="Content Placeholder 3">
            <a:extLst>
              <a:ext uri="{FF2B5EF4-FFF2-40B4-BE49-F238E27FC236}">
                <a16:creationId xmlns:a16="http://schemas.microsoft.com/office/drawing/2014/main" id="{F63CDBC7-F07C-4E54-813C-AE64EF0105E9}"/>
              </a:ext>
            </a:extLst>
          </p:cNvPr>
          <p:cNvSpPr>
            <a:spLocks noGrp="1"/>
          </p:cNvSpPr>
          <p:nvPr>
            <p:ph sz="half" idx="2"/>
          </p:nvPr>
        </p:nvSpPr>
        <p:spPr/>
        <p:txBody>
          <a:bodyPr>
            <a:normAutofit fontScale="85000" lnSpcReduction="20000"/>
          </a:bodyPr>
          <a:lstStyle/>
          <a:p>
            <a:r>
              <a:rPr lang="en-GB" dirty="0"/>
              <a:t>tomato </a:t>
            </a:r>
          </a:p>
          <a:p>
            <a:r>
              <a:rPr lang="en-GB" dirty="0"/>
              <a:t>potato </a:t>
            </a:r>
          </a:p>
          <a:p>
            <a:r>
              <a:rPr lang="en-GB" dirty="0"/>
              <a:t>banana </a:t>
            </a:r>
          </a:p>
          <a:p>
            <a:r>
              <a:rPr lang="en-GB" dirty="0"/>
              <a:t>orange</a:t>
            </a:r>
          </a:p>
          <a:p>
            <a:r>
              <a:rPr lang="en-GB" dirty="0"/>
              <a:t>tea</a:t>
            </a:r>
          </a:p>
          <a:p>
            <a:r>
              <a:rPr lang="en-GB" dirty="0"/>
              <a:t>coffee</a:t>
            </a:r>
          </a:p>
          <a:p>
            <a:r>
              <a:rPr lang="en-GB" dirty="0"/>
              <a:t>bungalow</a:t>
            </a:r>
          </a:p>
          <a:p>
            <a:r>
              <a:rPr lang="en-GB" dirty="0"/>
              <a:t>spaghetti</a:t>
            </a:r>
          </a:p>
          <a:p>
            <a:r>
              <a:rPr lang="en-GB" dirty="0"/>
              <a:t>boutique</a:t>
            </a:r>
          </a:p>
          <a:p>
            <a:endParaRPr lang="en-GB" dirty="0"/>
          </a:p>
        </p:txBody>
      </p:sp>
    </p:spTree>
    <p:extLst>
      <p:ext uri="{BB962C8B-B14F-4D97-AF65-F5344CB8AC3E}">
        <p14:creationId xmlns:p14="http://schemas.microsoft.com/office/powerpoint/2010/main" val="2405202152"/>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1387</TotalTime>
  <Words>558</Words>
  <Application>Microsoft Office PowerPoint</Application>
  <PresentationFormat>Widescreen</PresentationFormat>
  <Paragraphs>63</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Comic Sans MS</vt:lpstr>
      <vt:lpstr>Gill Sans MT</vt:lpstr>
      <vt:lpstr>Times New Roman</vt:lpstr>
      <vt:lpstr>Gallery</vt:lpstr>
      <vt:lpstr>Can I identify words that originate from other languages?</vt:lpstr>
      <vt:lpstr>Scheherazade and the 1001 Nights</vt:lpstr>
      <vt:lpstr>PowerPoint Presentation</vt:lpstr>
      <vt:lpstr>Scheherazade and the 1001 Nights </vt:lpstr>
      <vt:lpstr>Scheherazade and the 1001 Nights</vt:lpstr>
      <vt:lpstr>Scheherazade and the 1001 Nights</vt:lpstr>
      <vt:lpstr>1001 Arabian Nights</vt:lpstr>
      <vt:lpstr>Frame Stories</vt:lpstr>
      <vt:lpstr>Frame Stories</vt:lpstr>
      <vt:lpstr>PowerPoint Presentation</vt:lpstr>
      <vt:lpstr>Your task is to find out where the words below came from? Can you write a definition of the meaning?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Can I recognise stories from a different culture and time?</dc:title>
  <dc:creator>Richard Alsop</dc:creator>
  <cp:lastModifiedBy>Richard Alsop</cp:lastModifiedBy>
  <cp:revision>20</cp:revision>
  <dcterms:created xsi:type="dcterms:W3CDTF">2020-03-31T09:45:29Z</dcterms:created>
  <dcterms:modified xsi:type="dcterms:W3CDTF">2020-04-20T11:16:41Z</dcterms:modified>
</cp:coreProperties>
</file>