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1" d="100"/>
          <a:sy n="81" d="100"/>
        </p:scale>
        <p:origin x="126"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29027-CFBD-45C9-BAD1-9ECDD54886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AB723ED-BAE8-491D-88CF-CC2FE410FB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B673E2-4F73-4425-B9D3-3318D24EA6ED}"/>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5" name="Footer Placeholder 4">
            <a:extLst>
              <a:ext uri="{FF2B5EF4-FFF2-40B4-BE49-F238E27FC236}">
                <a16:creationId xmlns:a16="http://schemas.microsoft.com/office/drawing/2014/main" id="{4E43A99E-F298-4848-8694-3B56A20965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DD44B2-EB3A-43A1-86AE-97771C5D404F}"/>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2912488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97387-BD68-4041-9876-63118B44BB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49A1FE-D800-45F9-ABA4-D564A2FD1B0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5B58A4-47D8-4C65-865D-9556047AF223}"/>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5" name="Footer Placeholder 4">
            <a:extLst>
              <a:ext uri="{FF2B5EF4-FFF2-40B4-BE49-F238E27FC236}">
                <a16:creationId xmlns:a16="http://schemas.microsoft.com/office/drawing/2014/main" id="{681EA846-2ABB-469D-B301-D4A3646AAC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E2E7E4-DA25-4768-A113-961276EDB794}"/>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560465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8FA51-160C-42B7-AE0C-15FB2E2483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D092D5-F4C5-4CB9-8615-97F304AA53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E8C148-5B16-40B0-B082-838D8EC56CFE}"/>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5" name="Footer Placeholder 4">
            <a:extLst>
              <a:ext uri="{FF2B5EF4-FFF2-40B4-BE49-F238E27FC236}">
                <a16:creationId xmlns:a16="http://schemas.microsoft.com/office/drawing/2014/main" id="{6ACD6BEF-0410-48B1-8FCB-EDF63FB40C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70F4E6-635F-48C8-A868-6F73D0FA7AA8}"/>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1746717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8EA81-70AB-4B0A-94D0-72773F251E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6CE939-0DFD-4D40-8AD5-7D673960E60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C3497D-3492-4B4F-9C3E-E4A50FD40A1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14D97D-3879-43A3-A503-F13FE151E36F}"/>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6" name="Footer Placeholder 5">
            <a:extLst>
              <a:ext uri="{FF2B5EF4-FFF2-40B4-BE49-F238E27FC236}">
                <a16:creationId xmlns:a16="http://schemas.microsoft.com/office/drawing/2014/main" id="{879A09B9-1315-4C8F-AC11-A45C4EF54F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05249E-06C5-4F80-8244-A1C498AFB969}"/>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2450981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C14E7-7E5E-406E-8556-42109538E4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7711BE-B31A-4E10-ADC2-FDCA0E91B2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729AE5F-18C6-41D6-B9D1-61C379D5EC8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6F4205-56AA-48F6-8276-DA0CC22CEA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AB3CBC3-1F5E-4396-A358-F14032740E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CDCD53-8807-49D5-AA01-942BC5812BF6}"/>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8" name="Footer Placeholder 7">
            <a:extLst>
              <a:ext uri="{FF2B5EF4-FFF2-40B4-BE49-F238E27FC236}">
                <a16:creationId xmlns:a16="http://schemas.microsoft.com/office/drawing/2014/main" id="{36F70679-D66A-45A1-A929-41810F550C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19DC02C-98A4-4F05-A995-EDB1FECB5264}"/>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2879877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1E2D7-0796-48D2-821F-C702B2E0C8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5DD5A42-944F-4FEC-BE21-B7CABEBBA671}"/>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4" name="Footer Placeholder 3">
            <a:extLst>
              <a:ext uri="{FF2B5EF4-FFF2-40B4-BE49-F238E27FC236}">
                <a16:creationId xmlns:a16="http://schemas.microsoft.com/office/drawing/2014/main" id="{55C91CA4-5B0F-427D-A8D6-4C98E8488E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841616-BEDE-4B89-A371-1BE850A35640}"/>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4162371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DFC373-E4E9-4CA9-9CB7-0778EFF5A33C}"/>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3" name="Footer Placeholder 2">
            <a:extLst>
              <a:ext uri="{FF2B5EF4-FFF2-40B4-BE49-F238E27FC236}">
                <a16:creationId xmlns:a16="http://schemas.microsoft.com/office/drawing/2014/main" id="{2E8BD085-ECBA-4043-8F38-291261DC05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EC0C707-888C-42F1-AD58-A929614F243B}"/>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3616426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29A46-4A74-4628-9E1C-DD42ECE6AF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78C38E1-2390-4503-B8B4-21BBB9C26B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5C42AF-5E12-4544-ADBA-4B9CE3FE85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DA3D22B-ED27-4A82-AFD7-76F108D860AF}"/>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6" name="Footer Placeholder 5">
            <a:extLst>
              <a:ext uri="{FF2B5EF4-FFF2-40B4-BE49-F238E27FC236}">
                <a16:creationId xmlns:a16="http://schemas.microsoft.com/office/drawing/2014/main" id="{D25F0D62-747A-4D43-97C0-F8A5715C56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B3150B-94B5-4C56-BC9E-63921DDE9EF2}"/>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551782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6518C-C575-41D9-B496-24219E339B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B3F0CF-064F-48C5-A7EC-FACCA7627B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C5B3C73-D887-4493-B8FD-D9712FC0C6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4906EC7-D242-4EE1-857E-3C67E3D542B7}"/>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6" name="Footer Placeholder 5">
            <a:extLst>
              <a:ext uri="{FF2B5EF4-FFF2-40B4-BE49-F238E27FC236}">
                <a16:creationId xmlns:a16="http://schemas.microsoft.com/office/drawing/2014/main" id="{4536D11D-3CA6-4B73-85AF-1B67EDD872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82ABAA-60B8-4D05-BDFA-7F193E4A531C}"/>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2857753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7F19C-4F7A-4535-AADD-D638F9E4BAE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0E1976-8219-495C-BECC-76E2FF7935F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EEF37C-1358-4123-A57E-EBA330AD9C34}"/>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5" name="Footer Placeholder 4">
            <a:extLst>
              <a:ext uri="{FF2B5EF4-FFF2-40B4-BE49-F238E27FC236}">
                <a16:creationId xmlns:a16="http://schemas.microsoft.com/office/drawing/2014/main" id="{D38AF32B-2841-4DCA-A41F-D18D2E59FC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514C2F-4F78-46C6-9A63-F6C6AEA1E6E8}"/>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420452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1B240F-8D13-4B9D-BABC-1835287F75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70E66D-2896-4705-B355-3832E25D296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1B9DC4-2FDA-4213-A11B-D79CB2CF280C}"/>
              </a:ext>
            </a:extLst>
          </p:cNvPr>
          <p:cNvSpPr>
            <a:spLocks noGrp="1"/>
          </p:cNvSpPr>
          <p:nvPr>
            <p:ph type="dt" sz="half" idx="10"/>
          </p:nvPr>
        </p:nvSpPr>
        <p:spPr/>
        <p:txBody>
          <a:bodyPr/>
          <a:lstStyle/>
          <a:p>
            <a:fld id="{5B6A59C4-A0A3-44E1-9EF5-4A76BEDE1782}" type="datetimeFigureOut">
              <a:rPr lang="en-GB" smtClean="0"/>
              <a:t>29/01/2019</a:t>
            </a:fld>
            <a:endParaRPr lang="en-GB"/>
          </a:p>
        </p:txBody>
      </p:sp>
      <p:sp>
        <p:nvSpPr>
          <p:cNvPr id="5" name="Footer Placeholder 4">
            <a:extLst>
              <a:ext uri="{FF2B5EF4-FFF2-40B4-BE49-F238E27FC236}">
                <a16:creationId xmlns:a16="http://schemas.microsoft.com/office/drawing/2014/main" id="{A47172E9-A431-47F3-90D0-9323E446FF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85475-0C70-43B1-9D2D-B27F2D0488C5}"/>
              </a:ext>
            </a:extLst>
          </p:cNvPr>
          <p:cNvSpPr>
            <a:spLocks noGrp="1"/>
          </p:cNvSpPr>
          <p:nvPr>
            <p:ph type="sldNum" sz="quarter" idx="12"/>
          </p:nvPr>
        </p:nvSpPr>
        <p:spPr/>
        <p:txBody>
          <a:bodyPr/>
          <a:lstStyle/>
          <a:p>
            <a:fld id="{ED005239-9D6C-4863-8D27-F3ED7D3676A9}" type="slidenum">
              <a:rPr lang="en-GB" smtClean="0"/>
              <a:t>‹#›</a:t>
            </a:fld>
            <a:endParaRPr lang="en-GB"/>
          </a:p>
        </p:txBody>
      </p:sp>
    </p:spTree>
    <p:extLst>
      <p:ext uri="{BB962C8B-B14F-4D97-AF65-F5344CB8AC3E}">
        <p14:creationId xmlns:p14="http://schemas.microsoft.com/office/powerpoint/2010/main" val="1403207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2060"/>
            </a:gs>
            <a:gs pos="74000">
              <a:schemeClr val="accent1">
                <a:lumMod val="45000"/>
                <a:lumOff val="55000"/>
              </a:schemeClr>
            </a:gs>
            <a:gs pos="49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B38E6D-D15C-49B8-8AF4-01765F5D12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9D0006-A571-4DE8-97B3-DB13AF4277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ADEBFC-9CB6-48F2-8C66-A89B80A3E1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6A59C4-A0A3-44E1-9EF5-4A76BEDE1782}" type="datetimeFigureOut">
              <a:rPr lang="en-GB" smtClean="0"/>
              <a:t>29/01/2019</a:t>
            </a:fld>
            <a:endParaRPr lang="en-GB"/>
          </a:p>
        </p:txBody>
      </p:sp>
      <p:sp>
        <p:nvSpPr>
          <p:cNvPr id="5" name="Footer Placeholder 4">
            <a:extLst>
              <a:ext uri="{FF2B5EF4-FFF2-40B4-BE49-F238E27FC236}">
                <a16:creationId xmlns:a16="http://schemas.microsoft.com/office/drawing/2014/main" id="{CF59C305-36E4-46D5-AE67-1E685F1C8A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C149CD8-EBE0-43CA-A258-DAAC16E626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005239-9D6C-4863-8D27-F3ED7D3676A9}" type="slidenum">
              <a:rPr lang="en-GB" smtClean="0"/>
              <a:t>‹#›</a:t>
            </a:fld>
            <a:endParaRPr lang="en-GB"/>
          </a:p>
        </p:txBody>
      </p:sp>
    </p:spTree>
    <p:extLst>
      <p:ext uri="{BB962C8B-B14F-4D97-AF65-F5344CB8AC3E}">
        <p14:creationId xmlns:p14="http://schemas.microsoft.com/office/powerpoint/2010/main" val="184347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9.xml"/><Relationship Id="rId1" Type="http://schemas.openxmlformats.org/officeDocument/2006/relationships/video" Target="https://www.youtube.com/embed/L_9mgQdfQqA"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21F1CB-6518-4EFB-9547-C97A0894F9F9}"/>
              </a:ext>
            </a:extLst>
          </p:cNvPr>
          <p:cNvPicPr>
            <a:picLocks noChangeAspect="1"/>
          </p:cNvPicPr>
          <p:nvPr/>
        </p:nvPicPr>
        <p:blipFill>
          <a:blip r:embed="rId2"/>
          <a:stretch>
            <a:fillRect/>
          </a:stretch>
        </p:blipFill>
        <p:spPr>
          <a:xfrm>
            <a:off x="2586902" y="468977"/>
            <a:ext cx="7042918" cy="3539066"/>
          </a:xfrm>
          <a:prstGeom prst="rect">
            <a:avLst/>
          </a:prstGeom>
        </p:spPr>
      </p:pic>
      <p:sp>
        <p:nvSpPr>
          <p:cNvPr id="15" name="Rectangle 8">
            <a:extLst>
              <a:ext uri="{FF2B5EF4-FFF2-40B4-BE49-F238E27FC236}">
                <a16:creationId xmlns:a16="http://schemas.microsoft.com/office/drawing/2014/main" id="{72257994-BD97-4691-8B89-198A6D2BABD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18509"/>
            <a:ext cx="12192000" cy="1939491"/>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00DAA4-DA42-4397-9B87-5AA3A47A1DA5}"/>
              </a:ext>
            </a:extLst>
          </p:cNvPr>
          <p:cNvSpPr>
            <a:spLocks noGrp="1"/>
          </p:cNvSpPr>
          <p:nvPr>
            <p:ph type="ctrTitle"/>
          </p:nvPr>
        </p:nvSpPr>
        <p:spPr>
          <a:xfrm>
            <a:off x="1600200" y="4269282"/>
            <a:ext cx="8991600" cy="1264762"/>
          </a:xfrm>
          <a:solidFill>
            <a:srgbClr val="FFFFFF"/>
          </a:solidFill>
          <a:ln w="38100">
            <a:solidFill>
              <a:srgbClr val="404040"/>
            </a:solidFill>
            <a:miter lim="800000"/>
          </a:ln>
        </p:spPr>
        <p:txBody>
          <a:bodyPr anchor="ctr">
            <a:normAutofit/>
          </a:bodyPr>
          <a:lstStyle/>
          <a:p>
            <a:r>
              <a:rPr lang="en-GB" sz="4000" b="1" i="1" u="sng">
                <a:solidFill>
                  <a:srgbClr val="404040"/>
                </a:solidFill>
                <a:effectLst>
                  <a:outerShdw blurRad="38100" dist="38100" dir="2700000" algn="tl">
                    <a:srgbClr val="000000">
                      <a:alpha val="43137"/>
                    </a:srgbClr>
                  </a:outerShdw>
                </a:effectLst>
              </a:rPr>
              <a:t>Epilepsy at Moorlands: What should you do?</a:t>
            </a:r>
          </a:p>
        </p:txBody>
      </p:sp>
      <p:sp>
        <p:nvSpPr>
          <p:cNvPr id="3" name="Subtitle 2">
            <a:extLst>
              <a:ext uri="{FF2B5EF4-FFF2-40B4-BE49-F238E27FC236}">
                <a16:creationId xmlns:a16="http://schemas.microsoft.com/office/drawing/2014/main" id="{A60A5D45-0ED5-4CD0-9DED-E8483E117D01}"/>
              </a:ext>
            </a:extLst>
          </p:cNvPr>
          <p:cNvSpPr>
            <a:spLocks noGrp="1"/>
          </p:cNvSpPr>
          <p:nvPr>
            <p:ph type="subTitle" idx="1"/>
          </p:nvPr>
        </p:nvSpPr>
        <p:spPr>
          <a:xfrm>
            <a:off x="2695194" y="5688535"/>
            <a:ext cx="6801612" cy="536125"/>
          </a:xfrm>
        </p:spPr>
        <p:txBody>
          <a:bodyPr>
            <a:normAutofit/>
          </a:bodyPr>
          <a:lstStyle/>
          <a:p>
            <a:r>
              <a:rPr lang="en-GB" dirty="0">
                <a:solidFill>
                  <a:srgbClr val="FFFFFF"/>
                </a:solidFill>
              </a:rPr>
              <a:t>By Jamal And Bethan</a:t>
            </a:r>
          </a:p>
        </p:txBody>
      </p:sp>
    </p:spTree>
    <p:extLst>
      <p:ext uri="{BB962C8B-B14F-4D97-AF65-F5344CB8AC3E}">
        <p14:creationId xmlns:p14="http://schemas.microsoft.com/office/powerpoint/2010/main" val="794204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C867E-A811-49A3-903B-7B56EB217972}"/>
              </a:ext>
            </a:extLst>
          </p:cNvPr>
          <p:cNvSpPr>
            <a:spLocks noGrp="1"/>
          </p:cNvSpPr>
          <p:nvPr>
            <p:ph type="title"/>
          </p:nvPr>
        </p:nvSpPr>
        <p:spPr>
          <a:xfrm>
            <a:off x="1514292" y="513612"/>
            <a:ext cx="9894133" cy="1031216"/>
          </a:xfrm>
          <a:gradFill>
            <a:gsLst>
              <a:gs pos="13000">
                <a:srgbClr val="002060"/>
              </a:gs>
              <a:gs pos="74000">
                <a:schemeClr val="accent1">
                  <a:lumMod val="45000"/>
                  <a:lumOff val="55000"/>
                </a:schemeClr>
              </a:gs>
              <a:gs pos="49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b">
            <a:normAutofit/>
          </a:bodyPr>
          <a:lstStyle/>
          <a:p>
            <a:r>
              <a:rPr lang="en-US" b="1" i="1" u="sng" dirty="0"/>
              <a:t>This is what epilepsy can lead to:</a:t>
            </a:r>
          </a:p>
        </p:txBody>
      </p:sp>
      <p:pic>
        <p:nvPicPr>
          <p:cNvPr id="4" name="Content Placeholder 3">
            <a:extLst>
              <a:ext uri="{FF2B5EF4-FFF2-40B4-BE49-F238E27FC236}">
                <a16:creationId xmlns:a16="http://schemas.microsoft.com/office/drawing/2014/main" id="{1671716E-638E-4889-B3EB-D116F685A99F}"/>
              </a:ext>
            </a:extLst>
          </p:cNvPr>
          <p:cNvPicPr>
            <a:picLocks noGrp="1" noChangeAspect="1"/>
          </p:cNvPicPr>
          <p:nvPr>
            <p:ph idx="1"/>
          </p:nvPr>
        </p:nvPicPr>
        <p:blipFill>
          <a:blip r:embed="rId2"/>
          <a:stretch>
            <a:fillRect/>
          </a:stretch>
        </p:blipFill>
        <p:spPr>
          <a:xfrm>
            <a:off x="1599670" y="2589086"/>
            <a:ext cx="4898627" cy="2755478"/>
          </a:xfrm>
          <a:prstGeom prst="rect">
            <a:avLst/>
          </a:prstGeom>
        </p:spPr>
      </p:pic>
      <p:sp>
        <p:nvSpPr>
          <p:cNvPr id="13" name="Freeform: Shape 9">
            <a:extLst>
              <a:ext uri="{FF2B5EF4-FFF2-40B4-BE49-F238E27FC236}">
                <a16:creationId xmlns:a16="http://schemas.microsoft.com/office/drawing/2014/main" id="{C607803A-4E99-444E-94F7-8785CDDF584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80154" y="1884045"/>
            <a:ext cx="3275668" cy="2853308"/>
          </a:xfrm>
          <a:custGeom>
            <a:avLst/>
            <a:gdLst>
              <a:gd name="connsiteX0" fmla="*/ 3275668 w 3275668"/>
              <a:gd name="connsiteY0" fmla="*/ 2853308 h 2853308"/>
              <a:gd name="connsiteX1" fmla="*/ 655 w 3275668"/>
              <a:gd name="connsiteY1" fmla="*/ 2853308 h 2853308"/>
              <a:gd name="connsiteX2" fmla="*/ 0 w 3275668"/>
              <a:gd name="connsiteY2" fmla="*/ 2467565 h 2853308"/>
              <a:gd name="connsiteX3" fmla="*/ 2869894 w 3275668"/>
              <a:gd name="connsiteY3" fmla="*/ 2468888 h 2853308"/>
              <a:gd name="connsiteX4" fmla="*/ 2869894 w 3275668"/>
              <a:gd name="connsiteY4" fmla="*/ 0 h 2853308"/>
              <a:gd name="connsiteX5" fmla="*/ 3275668 w 3275668"/>
              <a:gd name="connsiteY5" fmla="*/ 0 h 2853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5668" h="2853308">
                <a:moveTo>
                  <a:pt x="3275668" y="2853308"/>
                </a:moveTo>
                <a:lnTo>
                  <a:pt x="655" y="2853308"/>
                </a:lnTo>
                <a:cubicBezTo>
                  <a:pt x="-655" y="2720171"/>
                  <a:pt x="1310" y="2600702"/>
                  <a:pt x="0" y="2467565"/>
                </a:cubicBezTo>
                <a:lnTo>
                  <a:pt x="2869894" y="2468888"/>
                </a:lnTo>
                <a:lnTo>
                  <a:pt x="2869894" y="0"/>
                </a:lnTo>
                <a:lnTo>
                  <a:pt x="3275668" y="0"/>
                </a:lnTo>
                <a:close/>
              </a:path>
            </a:pathLst>
          </a:custGeom>
          <a:solidFill>
            <a:srgbClr val="4C4C4C"/>
          </a:solidFill>
          <a:ln w="0">
            <a:noFill/>
            <a:prstDash val="solid"/>
            <a:round/>
            <a:headEnd/>
            <a:tailEnd/>
          </a:ln>
        </p:spPr>
      </p:sp>
      <p:sp>
        <p:nvSpPr>
          <p:cNvPr id="12" name="Freeform: Shape 11">
            <a:extLst>
              <a:ext uri="{FF2B5EF4-FFF2-40B4-BE49-F238E27FC236}">
                <a16:creationId xmlns:a16="http://schemas.microsoft.com/office/drawing/2014/main" id="{2989BE6A-C309-418E-8ADD-1616A980570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55822" y="3222529"/>
            <a:ext cx="3242952" cy="2828156"/>
          </a:xfrm>
          <a:custGeom>
            <a:avLst/>
            <a:gdLst>
              <a:gd name="connsiteX0" fmla="*/ 2837178 w 3242952"/>
              <a:gd name="connsiteY0" fmla="*/ 0 h 2828156"/>
              <a:gd name="connsiteX1" fmla="*/ 3242952 w 3242952"/>
              <a:gd name="connsiteY1" fmla="*/ 0 h 2828156"/>
              <a:gd name="connsiteX2" fmla="*/ 3242952 w 3242952"/>
              <a:gd name="connsiteY2" fmla="*/ 2828156 h 2828156"/>
              <a:gd name="connsiteX3" fmla="*/ 0 w 3242952"/>
              <a:gd name="connsiteY3" fmla="*/ 2828156 h 2828156"/>
              <a:gd name="connsiteX4" fmla="*/ 0 w 3242952"/>
              <a:gd name="connsiteY4" fmla="*/ 2442859 h 2828156"/>
              <a:gd name="connsiteX5" fmla="*/ 2837178 w 3242952"/>
              <a:gd name="connsiteY5" fmla="*/ 2443295 h 2828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2952" h="2828156">
                <a:moveTo>
                  <a:pt x="2837178" y="0"/>
                </a:moveTo>
                <a:lnTo>
                  <a:pt x="3242952" y="0"/>
                </a:lnTo>
                <a:lnTo>
                  <a:pt x="3242952" y="2828156"/>
                </a:lnTo>
                <a:lnTo>
                  <a:pt x="0" y="2828156"/>
                </a:lnTo>
                <a:lnTo>
                  <a:pt x="0" y="2442859"/>
                </a:lnTo>
                <a:lnTo>
                  <a:pt x="2837178" y="2443295"/>
                </a:lnTo>
                <a:close/>
              </a:path>
            </a:pathLst>
          </a:custGeom>
          <a:solidFill>
            <a:srgbClr val="4C4C4C"/>
          </a:solidFill>
          <a:ln w="0">
            <a:noFill/>
            <a:prstDash val="solid"/>
            <a:round/>
            <a:headEnd/>
            <a:tailEnd/>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77085F9D-3165-4BA9-BAF6-04B76F9B7512}"/>
              </a:ext>
            </a:extLst>
          </p:cNvPr>
          <p:cNvSpPr txBox="1"/>
          <p:nvPr/>
        </p:nvSpPr>
        <p:spPr>
          <a:xfrm>
            <a:off x="7781373" y="2279151"/>
            <a:ext cx="3627063" cy="3387145"/>
          </a:xfrm>
          <a:prstGeom prst="rect">
            <a:avLst/>
          </a:prstGeom>
          <a:gradFill>
            <a:gsLst>
              <a:gs pos="13000">
                <a:srgbClr val="002060"/>
              </a:gs>
              <a:gs pos="74000">
                <a:schemeClr val="accent1">
                  <a:lumMod val="45000"/>
                  <a:lumOff val="55000"/>
                </a:schemeClr>
              </a:gs>
              <a:gs pos="49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400" i="0" u="none" strike="noStrike" dirty="0">
                <a:solidFill>
                  <a:schemeClr val="bg1"/>
                </a:solidFill>
                <a:effectLst/>
              </a:rPr>
              <a:t>Epilepsy facts. Epilepsy is a  neurological condition that can affect anyone, at any age and from any walk of life. Epilepsy affects around one in every 100 people in the UK. Every day, 87 people are diagnosed.</a:t>
            </a:r>
            <a:endParaRPr lang="en-US" sz="2400" dirty="0">
              <a:solidFill>
                <a:schemeClr val="bg1"/>
              </a:solidFill>
            </a:endParaRPr>
          </a:p>
        </p:txBody>
      </p:sp>
    </p:spTree>
    <p:extLst>
      <p:ext uri="{BB962C8B-B14F-4D97-AF65-F5344CB8AC3E}">
        <p14:creationId xmlns:p14="http://schemas.microsoft.com/office/powerpoint/2010/main" val="2519815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351DFE5-F63D-4BE0-BDA9-E3EB88F01A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AA16612-ACD2-4A16-8F2B-4514FD6BF28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16CE9AB-F3EA-4521-BC81-421C6558A301}"/>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4000" b="1" i="1" u="sng" kern="1200" dirty="0">
                <a:solidFill>
                  <a:srgbClr val="FFFFFF"/>
                </a:solidFill>
                <a:latin typeface="+mj-lt"/>
                <a:ea typeface="+mj-ea"/>
                <a:cs typeface="+mj-cs"/>
              </a:rPr>
              <a:t>What to do if you get scared</a:t>
            </a:r>
            <a:r>
              <a:rPr lang="en-US" sz="4000" i="1" u="sng" kern="1200" dirty="0">
                <a:solidFill>
                  <a:srgbClr val="FFFFFF"/>
                </a:solidFill>
                <a:latin typeface="+mj-lt"/>
                <a:ea typeface="+mj-ea"/>
                <a:cs typeface="+mj-cs"/>
              </a:rPr>
              <a:t>:</a:t>
            </a:r>
          </a:p>
        </p:txBody>
      </p:sp>
      <p:sp>
        <p:nvSpPr>
          <p:cNvPr id="4" name="Text Placeholder 3">
            <a:extLst>
              <a:ext uri="{FF2B5EF4-FFF2-40B4-BE49-F238E27FC236}">
                <a16:creationId xmlns:a16="http://schemas.microsoft.com/office/drawing/2014/main" id="{D5F0C773-80B8-4BBA-A598-32B033484B55}"/>
              </a:ext>
            </a:extLst>
          </p:cNvPr>
          <p:cNvSpPr>
            <a:spLocks noGrp="1"/>
          </p:cNvSpPr>
          <p:nvPr>
            <p:ph type="body" sz="half" idx="2"/>
          </p:nvPr>
        </p:nvSpPr>
        <p:spPr>
          <a:xfrm>
            <a:off x="1179226" y="3092970"/>
            <a:ext cx="9833548" cy="2693976"/>
          </a:xfrm>
          <a:solidFill>
            <a:schemeClr val="accent1">
              <a:lumMod val="40000"/>
              <a:lumOff val="60000"/>
            </a:schemeClr>
          </a:solidFill>
        </p:spPr>
        <p:txBody>
          <a:bodyPr vert="horz" lIns="91440" tIns="45720" rIns="91440" bIns="45720" rtlCol="0">
            <a:normAutofit/>
          </a:bodyPr>
          <a:lstStyle/>
          <a:p>
            <a:pPr indent="-228600">
              <a:buFont typeface="Arial" panose="020B0604020202020204" pitchFamily="34" charset="0"/>
              <a:buChar char="•"/>
            </a:pPr>
            <a:r>
              <a:rPr lang="en-US" sz="2000" dirty="0">
                <a:solidFill>
                  <a:srgbClr val="000000"/>
                </a:solidFill>
              </a:rPr>
              <a:t>We know it may seem scary but you need to remain calm.</a:t>
            </a:r>
          </a:p>
          <a:p>
            <a:pPr indent="-228600">
              <a:buFont typeface="Arial" panose="020B0604020202020204" pitchFamily="34" charset="0"/>
              <a:buChar char="•"/>
            </a:pPr>
            <a:r>
              <a:rPr lang="en-US" sz="2000" dirty="0">
                <a:solidFill>
                  <a:srgbClr val="000000"/>
                </a:solidFill>
              </a:rPr>
              <a:t>Teachers have special training in First Aid to deal with these episodes.</a:t>
            </a:r>
          </a:p>
          <a:p>
            <a:pPr marL="342900" indent="-228600">
              <a:buFont typeface="Arial" panose="020B0604020202020204" pitchFamily="34" charset="0"/>
              <a:buChar char="•"/>
            </a:pPr>
            <a:r>
              <a:rPr lang="en-US" sz="2000" dirty="0">
                <a:solidFill>
                  <a:srgbClr val="000000"/>
                </a:solidFill>
              </a:rPr>
              <a:t>If the child is about to bang their head when they fall try to prevent it.</a:t>
            </a:r>
          </a:p>
          <a:p>
            <a:pPr marL="342900" indent="-228600">
              <a:buFont typeface="Arial" panose="020B0604020202020204" pitchFamily="34" charset="0"/>
              <a:buChar char="•"/>
            </a:pPr>
            <a:r>
              <a:rPr lang="en-US" sz="2000" dirty="0">
                <a:solidFill>
                  <a:srgbClr val="000000"/>
                </a:solidFill>
              </a:rPr>
              <a:t>If you can’t prevent it and the child is on the floor put something soft (your coat etc.) underneath their head.</a:t>
            </a:r>
          </a:p>
          <a:p>
            <a:pPr marL="342900" indent="-228600">
              <a:buFont typeface="Arial" panose="020B0604020202020204" pitchFamily="34" charset="0"/>
              <a:buChar char="•"/>
            </a:pPr>
            <a:r>
              <a:rPr lang="en-US" sz="2000" dirty="0">
                <a:solidFill>
                  <a:srgbClr val="000000"/>
                </a:solidFill>
              </a:rPr>
              <a:t>If they start shaking get immediate help from an adult: the adults may be used to it.</a:t>
            </a:r>
          </a:p>
          <a:p>
            <a:pPr marL="342900" indent="-228600">
              <a:buFont typeface="Arial" panose="020B0604020202020204" pitchFamily="34" charset="0"/>
              <a:buChar char="•"/>
            </a:pPr>
            <a:r>
              <a:rPr lang="en-US" sz="2000" dirty="0">
                <a:solidFill>
                  <a:srgbClr val="000000"/>
                </a:solidFill>
              </a:rPr>
              <a:t>The child is used to these episodes so don’t worry; they will be just fine.</a:t>
            </a:r>
          </a:p>
        </p:txBody>
      </p:sp>
    </p:spTree>
    <p:extLst>
      <p:ext uri="{BB962C8B-B14F-4D97-AF65-F5344CB8AC3E}">
        <p14:creationId xmlns:p14="http://schemas.microsoft.com/office/powerpoint/2010/main" val="1757425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C58538C-8E60-4C33-AB5C-89FFAF864F5B}"/>
              </a:ext>
            </a:extLst>
          </p:cNvPr>
          <p:cNvSpPr>
            <a:spLocks noGrp="1"/>
          </p:cNvSpPr>
          <p:nvPr>
            <p:ph type="title"/>
          </p:nvPr>
        </p:nvSpPr>
        <p:spPr>
          <a:xfrm>
            <a:off x="543835" y="2053641"/>
            <a:ext cx="3669161" cy="2760098"/>
          </a:xfrm>
        </p:spPr>
        <p:txBody>
          <a:bodyPr vert="horz" lIns="91440" tIns="45720" rIns="91440" bIns="45720" rtlCol="0" anchor="ctr">
            <a:normAutofit/>
          </a:bodyPr>
          <a:lstStyle/>
          <a:p>
            <a:r>
              <a:rPr lang="en-US" sz="4400" b="1" i="1" u="sng" kern="1200" dirty="0">
                <a:solidFill>
                  <a:srgbClr val="FFFFFF"/>
                </a:solidFill>
                <a:latin typeface="+mj-lt"/>
                <a:ea typeface="+mj-ea"/>
                <a:cs typeface="+mj-cs"/>
              </a:rPr>
              <a:t>This is an animated video </a:t>
            </a:r>
            <a:r>
              <a:rPr lang="en-US" b="1" i="1" u="sng" kern="1200" dirty="0">
                <a:solidFill>
                  <a:srgbClr val="FFFFFF"/>
                </a:solidFill>
                <a:latin typeface="+mj-lt"/>
                <a:ea typeface="+mj-ea"/>
                <a:cs typeface="+mj-cs"/>
              </a:rPr>
              <a:t>(age appropriate</a:t>
            </a:r>
            <a:r>
              <a:rPr lang="en-US" sz="4400" b="1" i="1" u="sng" kern="1200" dirty="0">
                <a:solidFill>
                  <a:srgbClr val="FFFFFF"/>
                </a:solidFill>
                <a:latin typeface="+mj-lt"/>
                <a:ea typeface="+mj-ea"/>
                <a:cs typeface="+mj-cs"/>
              </a:rPr>
              <a:t>) </a:t>
            </a:r>
          </a:p>
        </p:txBody>
      </p:sp>
      <p:sp>
        <p:nvSpPr>
          <p:cNvPr id="4" name="Text Placeholder 3">
            <a:extLst>
              <a:ext uri="{FF2B5EF4-FFF2-40B4-BE49-F238E27FC236}">
                <a16:creationId xmlns:a16="http://schemas.microsoft.com/office/drawing/2014/main" id="{E4D5AD90-61D4-4F22-8C59-CCE1AF9FC7FC}"/>
              </a:ext>
            </a:extLst>
          </p:cNvPr>
          <p:cNvSpPr>
            <a:spLocks noGrp="1"/>
          </p:cNvSpPr>
          <p:nvPr>
            <p:ph type="body" sz="half" idx="2"/>
          </p:nvPr>
        </p:nvSpPr>
        <p:spPr>
          <a:xfrm>
            <a:off x="5901070" y="801866"/>
            <a:ext cx="5495588" cy="5230634"/>
          </a:xfrm>
        </p:spPr>
        <p:txBody>
          <a:bodyPr vert="horz" lIns="91440" tIns="45720" rIns="91440" bIns="45720" rtlCol="0" anchor="ctr">
            <a:normAutofit/>
          </a:bodyPr>
          <a:lstStyle/>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endParaRPr lang="en-US" sz="2400" dirty="0">
              <a:solidFill>
                <a:srgbClr val="0070C0"/>
              </a:solidFill>
            </a:endParaRPr>
          </a:p>
          <a:p>
            <a:pPr indent="-228600">
              <a:buFont typeface="Arial" panose="020B0604020202020204" pitchFamily="34" charset="0"/>
              <a:buChar char="•"/>
            </a:pPr>
            <a:r>
              <a:rPr lang="en-US" sz="2400" dirty="0">
                <a:solidFill>
                  <a:srgbClr val="0070C0"/>
                </a:solidFill>
              </a:rPr>
              <a:t>Ben and Sunita are having a picnic. The Ben has a seizure. This is what you can do.</a:t>
            </a:r>
          </a:p>
        </p:txBody>
      </p:sp>
      <p:pic>
        <p:nvPicPr>
          <p:cNvPr id="3" name="L_9mgQdfQqA">
            <a:hlinkClick r:id="" action="ppaction://media"/>
            <a:extLst>
              <a:ext uri="{FF2B5EF4-FFF2-40B4-BE49-F238E27FC236}">
                <a16:creationId xmlns:a16="http://schemas.microsoft.com/office/drawing/2014/main" id="{20D20D70-5547-408C-8780-184B4EFFAEB3}"/>
              </a:ext>
            </a:extLst>
          </p:cNvPr>
          <p:cNvPicPr>
            <a:picLocks noRot="1" noChangeAspect="1"/>
          </p:cNvPicPr>
          <p:nvPr>
            <a:videoFile r:link="rId1"/>
          </p:nvPr>
        </p:nvPicPr>
        <p:blipFill>
          <a:blip r:embed="rId4"/>
          <a:stretch>
            <a:fillRect/>
          </a:stretch>
        </p:blipFill>
        <p:spPr>
          <a:xfrm>
            <a:off x="6149941" y="1244441"/>
            <a:ext cx="4759064" cy="3569298"/>
          </a:xfrm>
          <a:prstGeom prst="rect">
            <a:avLst/>
          </a:prstGeom>
        </p:spPr>
      </p:pic>
    </p:spTree>
    <p:extLst>
      <p:ext uri="{BB962C8B-B14F-4D97-AF65-F5344CB8AC3E}">
        <p14:creationId xmlns:p14="http://schemas.microsoft.com/office/powerpoint/2010/main" val="974339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667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BFB24F2-24F1-402C-AFDC-972CD2EE5120}"/>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a:solidFill>
                  <a:srgbClr val="FFFFFF"/>
                </a:solidFill>
              </a:rPr>
              <a:t>This is a common medical condition.</a:t>
            </a:r>
          </a:p>
        </p:txBody>
      </p:sp>
      <p:pic>
        <p:nvPicPr>
          <p:cNvPr id="6" name="Picture 5">
            <a:extLst>
              <a:ext uri="{FF2B5EF4-FFF2-40B4-BE49-F238E27FC236}">
                <a16:creationId xmlns:a16="http://schemas.microsoft.com/office/drawing/2014/main" id="{300B1533-2C49-4E75-92C3-26B07E6335FB}"/>
              </a:ext>
            </a:extLst>
          </p:cNvPr>
          <p:cNvPicPr>
            <a:picLocks noChangeAspect="1"/>
          </p:cNvPicPr>
          <p:nvPr/>
        </p:nvPicPr>
        <p:blipFill rotWithShape="1">
          <a:blip r:embed="rId2"/>
          <a:srcRect t="105" r="1" b="10370"/>
          <a:stretch/>
        </p:blipFill>
        <p:spPr>
          <a:xfrm>
            <a:off x="327547" y="321733"/>
            <a:ext cx="7058306" cy="4107392"/>
          </a:xfrm>
          <a:prstGeom prst="rect">
            <a:avLst/>
          </a:prstGeom>
        </p:spPr>
      </p:pic>
      <p:sp>
        <p:nvSpPr>
          <p:cNvPr id="37" name="Rectangle 36">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FCB2A873-718D-4160-BA99-879B058F40FA}"/>
              </a:ext>
            </a:extLst>
          </p:cNvPr>
          <p:cNvSpPr>
            <a:spLocks noGrp="1"/>
          </p:cNvSpPr>
          <p:nvPr>
            <p:ph type="body" sz="half" idx="2"/>
          </p:nvPr>
        </p:nvSpPr>
        <p:spPr>
          <a:xfrm>
            <a:off x="8029319" y="917725"/>
            <a:ext cx="3424739" cy="4852362"/>
          </a:xfrm>
        </p:spPr>
        <p:txBody>
          <a:bodyPr vert="horz" lIns="91440" tIns="45720" rIns="91440" bIns="45720" rtlCol="0" anchor="ctr">
            <a:normAutofit/>
          </a:bodyPr>
          <a:lstStyle/>
          <a:p>
            <a:pPr indent="-228600">
              <a:buFont typeface="Arial" panose="020B0604020202020204" pitchFamily="34" charset="0"/>
              <a:buChar char="•"/>
            </a:pPr>
            <a:r>
              <a:rPr lang="en-US" sz="2000">
                <a:solidFill>
                  <a:srgbClr val="FFFFFF"/>
                </a:solidFill>
              </a:rPr>
              <a:t>This is what an episode of epilepsy will look like. </a:t>
            </a:r>
          </a:p>
          <a:p>
            <a:pPr indent="-228600">
              <a:buFont typeface="Arial" panose="020B0604020202020204" pitchFamily="34" charset="0"/>
              <a:buChar char="•"/>
            </a:pPr>
            <a:r>
              <a:rPr lang="en-US" sz="2000">
                <a:solidFill>
                  <a:srgbClr val="FFFFFF"/>
                </a:solidFill>
              </a:rPr>
              <a:t>Place something soft (cushion/coat) under the head of the patient.</a:t>
            </a:r>
          </a:p>
        </p:txBody>
      </p:sp>
      <p:pic>
        <p:nvPicPr>
          <p:cNvPr id="5" name="Picture 4">
            <a:extLst>
              <a:ext uri="{FF2B5EF4-FFF2-40B4-BE49-F238E27FC236}">
                <a16:creationId xmlns:a16="http://schemas.microsoft.com/office/drawing/2014/main" id="{4E9EFC65-BB29-474B-BA1B-00C96CFFBA89}"/>
              </a:ext>
            </a:extLst>
          </p:cNvPr>
          <p:cNvPicPr>
            <a:picLocks noChangeAspect="1"/>
          </p:cNvPicPr>
          <p:nvPr/>
        </p:nvPicPr>
        <p:blipFill>
          <a:blip r:embed="rId3"/>
          <a:stretch>
            <a:fillRect/>
          </a:stretch>
        </p:blipFill>
        <p:spPr>
          <a:xfrm>
            <a:off x="327545" y="321732"/>
            <a:ext cx="7058307" cy="4104099"/>
          </a:xfrm>
          <a:prstGeom prst="rect">
            <a:avLst/>
          </a:prstGeom>
        </p:spPr>
      </p:pic>
    </p:spTree>
    <p:extLst>
      <p:ext uri="{BB962C8B-B14F-4D97-AF65-F5344CB8AC3E}">
        <p14:creationId xmlns:p14="http://schemas.microsoft.com/office/powerpoint/2010/main" val="1260993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2A5316D-ED2F-4F89-B4B4-8D9240B1A34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198579-A665-4D86-A758-6E2773159DBD}"/>
              </a:ext>
            </a:extLst>
          </p:cNvPr>
          <p:cNvSpPr>
            <a:spLocks noGrp="1"/>
          </p:cNvSpPr>
          <p:nvPr>
            <p:ph type="title"/>
          </p:nvPr>
        </p:nvSpPr>
        <p:spPr>
          <a:xfrm>
            <a:off x="694510" y="1487272"/>
            <a:ext cx="2743200" cy="2743200"/>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b="1" i="1" u="sng" kern="1200" dirty="0">
                <a:solidFill>
                  <a:srgbClr val="FFFFFF"/>
                </a:solidFill>
                <a:latin typeface="+mj-lt"/>
                <a:ea typeface="+mj-ea"/>
                <a:cs typeface="+mj-cs"/>
              </a:rPr>
              <a:t>After The Seizure</a:t>
            </a:r>
          </a:p>
        </p:txBody>
      </p:sp>
      <p:pic>
        <p:nvPicPr>
          <p:cNvPr id="20" name="Graphic 7" descr="Brain in head">
            <a:extLst>
              <a:ext uri="{FF2B5EF4-FFF2-40B4-BE49-F238E27FC236}">
                <a16:creationId xmlns:a16="http://schemas.microsoft.com/office/drawing/2014/main" id="{F7183256-3150-4709-AF6C-386C29102FC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38600" y="1313299"/>
            <a:ext cx="3091146" cy="3091146"/>
          </a:xfrm>
          <a:prstGeom prst="rect">
            <a:avLst/>
          </a:prstGeom>
        </p:spPr>
      </p:pic>
      <p:sp>
        <p:nvSpPr>
          <p:cNvPr id="4" name="Text Placeholder 3">
            <a:extLst>
              <a:ext uri="{FF2B5EF4-FFF2-40B4-BE49-F238E27FC236}">
                <a16:creationId xmlns:a16="http://schemas.microsoft.com/office/drawing/2014/main" id="{8BD3BBDC-B732-493B-8CF8-BE916F8E2E28}"/>
              </a:ext>
            </a:extLst>
          </p:cNvPr>
          <p:cNvSpPr>
            <a:spLocks noGrp="1"/>
          </p:cNvSpPr>
          <p:nvPr>
            <p:ph type="body" sz="half" idx="2"/>
          </p:nvPr>
        </p:nvSpPr>
        <p:spPr>
          <a:xfrm>
            <a:off x="4038600" y="4884873"/>
            <a:ext cx="7188199" cy="1292090"/>
          </a:xfrm>
        </p:spPr>
        <p:txBody>
          <a:bodyPr vert="horz" lIns="91440" tIns="45720" rIns="91440" bIns="45720" rtlCol="0">
            <a:normAutofit/>
          </a:bodyPr>
          <a:lstStyle/>
          <a:p>
            <a:pPr indent="-228600">
              <a:buFont typeface="Arial" panose="020B0604020202020204" pitchFamily="34" charset="0"/>
              <a:buChar char="•"/>
            </a:pPr>
            <a:r>
              <a:rPr lang="en-US" sz="1800"/>
              <a:t>After the seizure the patient may feel drowsy/weak/ Do not worry: they are used to this since some people have a seizure 3-4 times a day. This completely normal for the patient.</a:t>
            </a:r>
          </a:p>
        </p:txBody>
      </p:sp>
    </p:spTree>
    <p:extLst>
      <p:ext uri="{BB962C8B-B14F-4D97-AF65-F5344CB8AC3E}">
        <p14:creationId xmlns:p14="http://schemas.microsoft.com/office/powerpoint/2010/main" val="2324351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1C1F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18E61F-DEF7-4A8D-B84C-B386C53B6482}"/>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b="1" i="1" u="sng" dirty="0">
                <a:solidFill>
                  <a:srgbClr val="FFFFFF"/>
                </a:solidFill>
                <a:effectLst>
                  <a:outerShdw blurRad="38100" dist="38100" dir="2700000" algn="tl">
                    <a:srgbClr val="000000">
                      <a:alpha val="43137"/>
                    </a:srgbClr>
                  </a:outerShdw>
                </a:effectLst>
              </a:rPr>
              <a:t>Awareness</a:t>
            </a:r>
          </a:p>
        </p:txBody>
      </p:sp>
      <p:pic>
        <p:nvPicPr>
          <p:cNvPr id="5" name="Picture Placeholder 4">
            <a:extLst>
              <a:ext uri="{FF2B5EF4-FFF2-40B4-BE49-F238E27FC236}">
                <a16:creationId xmlns:a16="http://schemas.microsoft.com/office/drawing/2014/main" id="{0F75BD6E-1C3D-46FB-B91C-2CC6CC318D58}"/>
              </a:ext>
            </a:extLst>
          </p:cNvPr>
          <p:cNvPicPr>
            <a:picLocks noGrp="1" noChangeAspect="1"/>
          </p:cNvPicPr>
          <p:nvPr>
            <p:ph type="pic" idx="1"/>
          </p:nvPr>
        </p:nvPicPr>
        <p:blipFill rotWithShape="1">
          <a:blip r:embed="rId2"/>
          <a:srcRect r="1" b="527"/>
          <a:stretch/>
        </p:blipFill>
        <p:spPr>
          <a:xfrm>
            <a:off x="327547" y="321733"/>
            <a:ext cx="7058306" cy="4107392"/>
          </a:xfrm>
          <a:prstGeom prst="rect">
            <a:avLst/>
          </a:prstGeom>
        </p:spPr>
      </p:pic>
      <p:sp>
        <p:nvSpPr>
          <p:cNvPr id="26" name="Rectangle 18">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91A7E701-26C1-4735-950F-9D5E01958F9C}"/>
              </a:ext>
            </a:extLst>
          </p:cNvPr>
          <p:cNvSpPr>
            <a:spLocks noGrp="1"/>
          </p:cNvSpPr>
          <p:nvPr>
            <p:ph type="body" sz="half" idx="2"/>
          </p:nvPr>
        </p:nvSpPr>
        <p:spPr>
          <a:xfrm>
            <a:off x="8029319" y="917725"/>
            <a:ext cx="3424739" cy="4852362"/>
          </a:xfrm>
        </p:spPr>
        <p:txBody>
          <a:bodyPr vert="horz" lIns="91440" tIns="45720" rIns="91440" bIns="45720" rtlCol="0" anchor="ctr">
            <a:normAutofit/>
          </a:bodyPr>
          <a:lstStyle/>
          <a:p>
            <a:pPr indent="-228600">
              <a:buFont typeface="Arial" panose="020B0604020202020204" pitchFamily="34" charset="0"/>
              <a:buChar char="•"/>
            </a:pPr>
            <a:r>
              <a:rPr lang="en-US" sz="2000">
                <a:solidFill>
                  <a:srgbClr val="FFFFFF"/>
                </a:solidFill>
              </a:rPr>
              <a:t>Thank you for watching our Epilepsy awareness powerpoint. All of these steps are crucial if you see someone having an epileptic fit. </a:t>
            </a:r>
          </a:p>
          <a:p>
            <a:pPr indent="-228600">
              <a:buFont typeface="Arial" panose="020B0604020202020204" pitchFamily="34" charset="0"/>
              <a:buChar char="•"/>
            </a:pPr>
            <a:endParaRPr lang="en-US" sz="2000" dirty="0">
              <a:solidFill>
                <a:srgbClr val="FFFFFF"/>
              </a:solidFill>
            </a:endParaRPr>
          </a:p>
        </p:txBody>
      </p:sp>
    </p:spTree>
    <p:extLst>
      <p:ext uri="{BB962C8B-B14F-4D97-AF65-F5344CB8AC3E}">
        <p14:creationId xmlns:p14="http://schemas.microsoft.com/office/powerpoint/2010/main" val="2293840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304</Words>
  <Application>Microsoft Office PowerPoint</Application>
  <PresentationFormat>Widescreen</PresentationFormat>
  <Paragraphs>28</Paragraphs>
  <Slides>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Epilepsy at Moorlands: What should you do?</vt:lpstr>
      <vt:lpstr>This is what epilepsy can lead to:</vt:lpstr>
      <vt:lpstr>What to do if you get scared:</vt:lpstr>
      <vt:lpstr>This is an animated video (age appropriate) </vt:lpstr>
      <vt:lpstr>This is a common medical condition.</vt:lpstr>
      <vt:lpstr>After The Seizure</vt:lpstr>
      <vt:lpstr>Awareness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Epilepsy at Moorlands: What should you do?</dc:title>
  <dc:creator>Jamal Hussain</dc:creator>
  <cp:lastModifiedBy>Bethan Whitehead</cp:lastModifiedBy>
  <cp:revision>10</cp:revision>
  <dcterms:created xsi:type="dcterms:W3CDTF">2019-01-15T12:51:30Z</dcterms:created>
  <dcterms:modified xsi:type="dcterms:W3CDTF">2019-01-29T13:16:51Z</dcterms:modified>
</cp:coreProperties>
</file>