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46" r:id="rId1"/>
  </p:sldMasterIdLst>
  <p:sldIdLst>
    <p:sldId id="257" r:id="rId2"/>
    <p:sldId id="258" r:id="rId3"/>
    <p:sldId id="259" r:id="rId4"/>
    <p:sldId id="260" r:id="rId5"/>
    <p:sldId id="261" r:id="rId6"/>
    <p:sldId id="262" r:id="rId7"/>
    <p:sldId id="263"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BA8B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4" d="100"/>
          <a:sy n="64" d="100"/>
        </p:scale>
        <p:origin x="84" y="2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3/25/2020</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583314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3/25/2020</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926706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3/25/2020</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3041625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3/25/2020</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566630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3/25/2020</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0681946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3/25/2020</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118605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3/25/2020</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0014226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3/25/2020</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9332822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3/25/2020</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5232677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7D5506EE-1026-4F35-9ACC-BD05BE0F9B36}"/>
              </a:ext>
            </a:extLst>
          </p:cNvPr>
          <p:cNvSpPr>
            <a:spLocks noGrp="1"/>
          </p:cNvSpPr>
          <p:nvPr>
            <p:ph type="dt" sz="half" idx="10"/>
          </p:nvPr>
        </p:nvSpPr>
        <p:spPr/>
        <p:txBody>
          <a:bodyPr/>
          <a:lstStyle/>
          <a:p>
            <a:fld id="{B612A279-0833-481D-8C56-F67FD0AC6C50}" type="datetime1">
              <a:rPr lang="en-US" smtClean="0"/>
              <a:t>3/25/2020</a:t>
            </a:fld>
            <a:endParaRPr lang="en-US" dirty="0"/>
          </a:p>
        </p:txBody>
      </p:sp>
      <p:sp>
        <p:nvSpPr>
          <p:cNvPr id="8" name="Footer Placeholder 7">
            <a:extLst>
              <a:ext uri="{FF2B5EF4-FFF2-40B4-BE49-F238E27FC236}">
                <a16:creationId xmlns:a16="http://schemas.microsoft.com/office/drawing/2014/main" id="{B7696E5F-8D95-4450-AE52-5438E6EDE2B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999B2253-74CC-409E-BEB0-F8EFCFCB562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6722698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1B68A5B-D9FA-424B-A4EB-30E7223836B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AF33D6B0-F070-45C4-A472-19F432BE3932}"/>
              </a:ext>
            </a:extLst>
          </p:cNvPr>
          <p:cNvSpPr>
            <a:spLocks noGrp="1"/>
          </p:cNvSpPr>
          <p:nvPr>
            <p:ph type="dt" sz="half" idx="10"/>
          </p:nvPr>
        </p:nvSpPr>
        <p:spPr/>
        <p:txBody>
          <a:bodyPr/>
          <a:lstStyle/>
          <a:p>
            <a:fld id="{6587DA83-5663-4C9C-B9AA-0B40A3DAFF81}" type="datetime1">
              <a:rPr lang="en-US" smtClean="0"/>
              <a:t>3/25/2020</a:t>
            </a:fld>
            <a:endParaRPr lang="en-US" dirty="0"/>
          </a:p>
        </p:txBody>
      </p:sp>
      <p:sp>
        <p:nvSpPr>
          <p:cNvPr id="8" name="Footer Placeholder 7">
            <a:extLst>
              <a:ext uri="{FF2B5EF4-FFF2-40B4-BE49-F238E27FC236}">
                <a16:creationId xmlns:a16="http://schemas.microsoft.com/office/drawing/2014/main" id="{9975399F-DAB2-410D-967F-ED17E6F796E7}"/>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F762A46F-6BE5-4D12-9412-5CA7672EA8EC}"/>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7618272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800">
                <a:solidFill>
                  <a:srgbClr val="FFFFFF"/>
                </a:solidFill>
              </a:defRPr>
            </a:lvl1pPr>
          </a:lstStyle>
          <a:p>
            <a:fld id="{62D6E202-B606-4609-B914-27C9371A1F6D}" type="datetime1">
              <a:rPr lang="en-US" smtClean="0"/>
              <a:t>3/25/2020</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8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8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4982234"/>
      </p:ext>
    </p:extLst>
  </p:cSld>
  <p:clrMap bg1="lt1" tx1="dk1" bg2="lt2" tx2="dk2" accent1="accent1" accent2="accent2" accent3="accent3" accent4="accent4" accent5="accent5" accent6="accent6" hlink="hlink" folHlink="folHlink"/>
  <p:sldLayoutIdLst>
    <p:sldLayoutId id="2147483748" r:id="rId1"/>
    <p:sldLayoutId id="2147483749" r:id="rId2"/>
    <p:sldLayoutId id="2147483747" r:id="rId3"/>
    <p:sldLayoutId id="2147483743" r:id="rId4"/>
    <p:sldLayoutId id="2147483738" r:id="rId5"/>
    <p:sldLayoutId id="2147483732" r:id="rId6"/>
    <p:sldLayoutId id="2147483733" r:id="rId7"/>
    <p:sldLayoutId id="2147483734" r:id="rId8"/>
    <p:sldLayoutId id="2147483735" r:id="rId9"/>
    <p:sldLayoutId id="2147483736" r:id="rId10"/>
    <p:sldLayoutId id="2147483737" r:id="rId11"/>
  </p:sldLayoutIdLst>
  <p:hf sldNum="0" hdr="0" ftr="0" dt="0"/>
  <p:txStyles>
    <p:titleStyle>
      <a:lvl1pPr algn="l" defTabSz="914400" rtl="0" eaLnBrk="1" latinLnBrk="0" hangingPunct="1">
        <a:lnSpc>
          <a:spcPct val="90000"/>
        </a:lnSpc>
        <a:spcBef>
          <a:spcPct val="0"/>
        </a:spcBef>
        <a:buNone/>
        <a:defRPr sz="4700" i="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9.xml"/><Relationship Id="rId1" Type="http://schemas.openxmlformats.org/officeDocument/2006/relationships/video" Target="https://www.youtube.com/embed/fEUwBMThY1w"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A9286AD2-18A9-4868-A4E3-7A2097A208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1"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8FD68DA-43BA-4508-8DE2-BA9BB7B2FA5B}"/>
              </a:ext>
            </a:extLst>
          </p:cNvPr>
          <p:cNvSpPr>
            <a:spLocks noGrp="1"/>
          </p:cNvSpPr>
          <p:nvPr>
            <p:ph type="ctrTitle"/>
          </p:nvPr>
        </p:nvSpPr>
        <p:spPr>
          <a:xfrm>
            <a:off x="5289754" y="639097"/>
            <a:ext cx="6253317" cy="3686015"/>
          </a:xfrm>
        </p:spPr>
        <p:txBody>
          <a:bodyPr>
            <a:normAutofit/>
          </a:bodyPr>
          <a:lstStyle/>
          <a:p>
            <a:r>
              <a:rPr lang="en-US" sz="8000" dirty="0"/>
              <a:t>The Little Shoemaker</a:t>
            </a:r>
          </a:p>
        </p:txBody>
      </p:sp>
      <p:sp>
        <p:nvSpPr>
          <p:cNvPr id="3" name="Subtitle 2">
            <a:extLst>
              <a:ext uri="{FF2B5EF4-FFF2-40B4-BE49-F238E27FC236}">
                <a16:creationId xmlns:a16="http://schemas.microsoft.com/office/drawing/2014/main" id="{A8E9CFF2-3777-4FF4-A759-8491175B0B7C}"/>
              </a:ext>
            </a:extLst>
          </p:cNvPr>
          <p:cNvSpPr>
            <a:spLocks noGrp="1"/>
          </p:cNvSpPr>
          <p:nvPr>
            <p:ph type="subTitle" idx="1"/>
          </p:nvPr>
        </p:nvSpPr>
        <p:spPr>
          <a:xfrm>
            <a:off x="5289753" y="4672739"/>
            <a:ext cx="6269347" cy="1021498"/>
          </a:xfrm>
        </p:spPr>
        <p:txBody>
          <a:bodyPr>
            <a:normAutofit/>
          </a:bodyPr>
          <a:lstStyle/>
          <a:p>
            <a:r>
              <a:rPr lang="en-US" sz="2400" dirty="0">
                <a:solidFill>
                  <a:schemeClr val="tx1">
                    <a:lumMod val="85000"/>
                    <a:lumOff val="15000"/>
                  </a:schemeClr>
                </a:solidFill>
              </a:rPr>
              <a:t>Lesson 1</a:t>
            </a:r>
          </a:p>
        </p:txBody>
      </p:sp>
      <p:cxnSp>
        <p:nvCxnSpPr>
          <p:cNvPr id="24" name="Straight Connector 23">
            <a:extLst>
              <a:ext uri="{FF2B5EF4-FFF2-40B4-BE49-F238E27FC236}">
                <a16:creationId xmlns:a16="http://schemas.microsoft.com/office/drawing/2014/main" id="{E7A7CD63-7EC3-44F3-95D0-595C4019FF2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27754" y="4498925"/>
            <a:ext cx="5636107"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EA0028CC-16F7-474A-9BB2-AEEA604AFC2E}"/>
              </a:ext>
            </a:extLst>
          </p:cNvPr>
          <p:cNvPicPr>
            <a:picLocks noChangeAspect="1"/>
          </p:cNvPicPr>
          <p:nvPr/>
        </p:nvPicPr>
        <p:blipFill>
          <a:blip r:embed="rId2"/>
          <a:stretch>
            <a:fillRect/>
          </a:stretch>
        </p:blipFill>
        <p:spPr>
          <a:xfrm>
            <a:off x="-1" y="0"/>
            <a:ext cx="5289754" cy="7133991"/>
          </a:xfrm>
          <a:prstGeom prst="rect">
            <a:avLst/>
          </a:prstGeom>
        </p:spPr>
      </p:pic>
    </p:spTree>
    <p:extLst>
      <p:ext uri="{BB962C8B-B14F-4D97-AF65-F5344CB8AC3E}">
        <p14:creationId xmlns:p14="http://schemas.microsoft.com/office/powerpoint/2010/main" val="40437378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7" name="Rectangle 46">
            <a:extLst>
              <a:ext uri="{FF2B5EF4-FFF2-40B4-BE49-F238E27FC236}">
                <a16:creationId xmlns:a16="http://schemas.microsoft.com/office/drawing/2014/main" id="{FBDCECDC-EEE3-4128-AA5E-82A8C08796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AB2EA78-AEB3-469B-9025-3B17201A457B}"/>
              </a:ext>
            </a:extLst>
          </p:cNvPr>
          <p:cNvSpPr>
            <a:spLocks noGrp="1"/>
          </p:cNvSpPr>
          <p:nvPr>
            <p:ph type="ctrTitle"/>
          </p:nvPr>
        </p:nvSpPr>
        <p:spPr>
          <a:xfrm>
            <a:off x="1097280" y="758952"/>
            <a:ext cx="10058400" cy="3892168"/>
          </a:xfrm>
        </p:spPr>
        <p:txBody>
          <a:bodyPr anchor="ctr">
            <a:normAutofit/>
          </a:bodyPr>
          <a:lstStyle/>
          <a:p>
            <a:pPr lvl="0"/>
            <a:r>
              <a:rPr lang="en-GB" sz="3200" i="1" dirty="0"/>
              <a:t>In a timeless </a:t>
            </a:r>
            <a:r>
              <a:rPr lang="en-GB" sz="3200" i="1" dirty="0" err="1"/>
              <a:t>Parisien</a:t>
            </a:r>
            <a:r>
              <a:rPr lang="en-GB" sz="3200" i="1" dirty="0"/>
              <a:t> street there is a little shoemaker called Mr Botte.  He makes and sells a special kind of shoes and business is good.  However, the little shoemaker's life is about to change... a new shoe seller is in town and he will do anything to gain business.  Mr </a:t>
            </a:r>
            <a:r>
              <a:rPr lang="en-GB" sz="3200" i="1" dirty="0" err="1"/>
              <a:t>Botte's</a:t>
            </a:r>
            <a:r>
              <a:rPr lang="en-GB" sz="3200" i="1" dirty="0"/>
              <a:t> business starts to fail.  How will he cope?  Maybe he will get some help from unexpected quarters. </a:t>
            </a:r>
            <a:endParaRPr lang="en-US" sz="3200" i="1" dirty="0">
              <a:solidFill>
                <a:srgbClr val="FFFFFF"/>
              </a:solidFill>
            </a:endParaRPr>
          </a:p>
        </p:txBody>
      </p:sp>
      <p:sp>
        <p:nvSpPr>
          <p:cNvPr id="49" name="Rectangle 48">
            <a:extLst>
              <a:ext uri="{FF2B5EF4-FFF2-40B4-BE49-F238E27FC236}">
                <a16:creationId xmlns:a16="http://schemas.microsoft.com/office/drawing/2014/main" id="{4260EDE0-989C-4E16-AF94-F652294D82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Subtitle 2">
            <a:extLst>
              <a:ext uri="{FF2B5EF4-FFF2-40B4-BE49-F238E27FC236}">
                <a16:creationId xmlns:a16="http://schemas.microsoft.com/office/drawing/2014/main" id="{255E1F2F-E259-4EA8-9FFD-3A10AF541859}"/>
              </a:ext>
            </a:extLst>
          </p:cNvPr>
          <p:cNvSpPr>
            <a:spLocks noGrp="1"/>
          </p:cNvSpPr>
          <p:nvPr>
            <p:ph type="subTitle" idx="1"/>
          </p:nvPr>
        </p:nvSpPr>
        <p:spPr>
          <a:xfrm>
            <a:off x="1100051" y="5225240"/>
            <a:ext cx="10058400" cy="1143000"/>
          </a:xfrm>
        </p:spPr>
        <p:txBody>
          <a:bodyPr>
            <a:normAutofit/>
          </a:bodyPr>
          <a:lstStyle/>
          <a:p>
            <a:r>
              <a:rPr lang="en-US" dirty="0">
                <a:solidFill>
                  <a:srgbClr val="FFFFFF"/>
                </a:solidFill>
              </a:rPr>
              <a:t>- The little shoemaker</a:t>
            </a:r>
          </a:p>
        </p:txBody>
      </p:sp>
    </p:spTree>
    <p:extLst>
      <p:ext uri="{BB962C8B-B14F-4D97-AF65-F5344CB8AC3E}">
        <p14:creationId xmlns:p14="http://schemas.microsoft.com/office/powerpoint/2010/main" val="1917146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A6DF9C98-DED6-44CA-8B8B-E783C512B447}"/>
              </a:ext>
            </a:extLst>
          </p:cNvPr>
          <p:cNvSpPr>
            <a:spLocks noGrp="1"/>
          </p:cNvSpPr>
          <p:nvPr>
            <p:ph type="pic" idx="1"/>
          </p:nvPr>
        </p:nvSpPr>
        <p:spPr/>
      </p:sp>
      <p:sp>
        <p:nvSpPr>
          <p:cNvPr id="4" name="Title 3">
            <a:extLst>
              <a:ext uri="{FF2B5EF4-FFF2-40B4-BE49-F238E27FC236}">
                <a16:creationId xmlns:a16="http://schemas.microsoft.com/office/drawing/2014/main" id="{82C0D12A-6FDB-4FE5-ACCF-B84270A5A2C1}"/>
              </a:ext>
            </a:extLst>
          </p:cNvPr>
          <p:cNvSpPr>
            <a:spLocks noGrp="1"/>
          </p:cNvSpPr>
          <p:nvPr>
            <p:ph type="title"/>
          </p:nvPr>
        </p:nvSpPr>
        <p:spPr/>
        <p:txBody>
          <a:bodyPr/>
          <a:lstStyle/>
          <a:p>
            <a:pPr algn="ctr"/>
            <a:r>
              <a:rPr lang="en-GB" dirty="0"/>
              <a:t>Le Petite Cordonnier</a:t>
            </a:r>
          </a:p>
        </p:txBody>
      </p:sp>
      <p:sp>
        <p:nvSpPr>
          <p:cNvPr id="6" name="Text Placeholder 5">
            <a:extLst>
              <a:ext uri="{FF2B5EF4-FFF2-40B4-BE49-F238E27FC236}">
                <a16:creationId xmlns:a16="http://schemas.microsoft.com/office/drawing/2014/main" id="{259A6E43-1555-4D0E-A90C-611991159787}"/>
              </a:ext>
            </a:extLst>
          </p:cNvPr>
          <p:cNvSpPr>
            <a:spLocks noGrp="1"/>
          </p:cNvSpPr>
          <p:nvPr>
            <p:ph type="body" sz="half" idx="2"/>
          </p:nvPr>
        </p:nvSpPr>
        <p:spPr/>
        <p:txBody>
          <a:bodyPr>
            <a:normAutofit fontScale="92500" lnSpcReduction="10000"/>
          </a:bodyPr>
          <a:lstStyle/>
          <a:p>
            <a:pPr algn="ctr"/>
            <a:r>
              <a:rPr lang="en-GB" dirty="0"/>
              <a:t>This is French for The Little Shoemaker! </a:t>
            </a:r>
          </a:p>
          <a:p>
            <a:pPr algn="ctr"/>
            <a:r>
              <a:rPr lang="en-GB" dirty="0"/>
              <a:t>Please watch the video!</a:t>
            </a:r>
          </a:p>
        </p:txBody>
      </p:sp>
      <p:pic>
        <p:nvPicPr>
          <p:cNvPr id="7" name="Online Media 6">
            <a:hlinkClick r:id="" action="ppaction://media"/>
            <a:extLst>
              <a:ext uri="{FF2B5EF4-FFF2-40B4-BE49-F238E27FC236}">
                <a16:creationId xmlns:a16="http://schemas.microsoft.com/office/drawing/2014/main" id="{C240A744-2AA7-43AD-9557-E70C227E0C7F}"/>
              </a:ext>
            </a:extLst>
          </p:cNvPr>
          <p:cNvPicPr>
            <a:picLocks noRot="1" noChangeAspect="1"/>
          </p:cNvPicPr>
          <p:nvPr>
            <a:videoFile r:link="rId1"/>
          </p:nvPr>
        </p:nvPicPr>
        <p:blipFill>
          <a:blip r:embed="rId3"/>
          <a:stretch>
            <a:fillRect/>
          </a:stretch>
        </p:blipFill>
        <p:spPr>
          <a:xfrm>
            <a:off x="2305878" y="725556"/>
            <a:ext cx="7222435" cy="4062620"/>
          </a:xfrm>
          <a:prstGeom prst="rect">
            <a:avLst/>
          </a:prstGeom>
        </p:spPr>
      </p:pic>
    </p:spTree>
    <p:extLst>
      <p:ext uri="{BB962C8B-B14F-4D97-AF65-F5344CB8AC3E}">
        <p14:creationId xmlns:p14="http://schemas.microsoft.com/office/powerpoint/2010/main" val="20287636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4A8ABA32-6608-4B7C-87DB-5A0B745018A5}"/>
              </a:ext>
            </a:extLst>
          </p:cNvPr>
          <p:cNvSpPr>
            <a:spLocks noGrp="1"/>
          </p:cNvSpPr>
          <p:nvPr>
            <p:ph type="title"/>
          </p:nvPr>
        </p:nvSpPr>
        <p:spPr/>
        <p:txBody>
          <a:bodyPr/>
          <a:lstStyle/>
          <a:p>
            <a:r>
              <a:rPr lang="en-GB" dirty="0"/>
              <a:t>The Little Shoemaker</a:t>
            </a:r>
          </a:p>
        </p:txBody>
      </p:sp>
      <p:pic>
        <p:nvPicPr>
          <p:cNvPr id="8" name="Content Placeholder 7">
            <a:extLst>
              <a:ext uri="{FF2B5EF4-FFF2-40B4-BE49-F238E27FC236}">
                <a16:creationId xmlns:a16="http://schemas.microsoft.com/office/drawing/2014/main" id="{5E73E368-9B37-400B-B94D-16A2F7E20B2F}"/>
              </a:ext>
            </a:extLst>
          </p:cNvPr>
          <p:cNvPicPr>
            <a:picLocks noGrp="1" noChangeAspect="1"/>
          </p:cNvPicPr>
          <p:nvPr>
            <p:ph idx="1"/>
          </p:nvPr>
        </p:nvPicPr>
        <p:blipFill>
          <a:blip r:embed="rId2"/>
          <a:stretch>
            <a:fillRect/>
          </a:stretch>
        </p:blipFill>
        <p:spPr>
          <a:xfrm>
            <a:off x="5459413" y="1792784"/>
            <a:ext cx="5927725" cy="3334345"/>
          </a:xfrm>
          <a:prstGeom prst="rect">
            <a:avLst/>
          </a:prstGeom>
        </p:spPr>
      </p:pic>
      <p:sp>
        <p:nvSpPr>
          <p:cNvPr id="7" name="Text Placeholder 6">
            <a:extLst>
              <a:ext uri="{FF2B5EF4-FFF2-40B4-BE49-F238E27FC236}">
                <a16:creationId xmlns:a16="http://schemas.microsoft.com/office/drawing/2014/main" id="{99F22B2C-B042-4AD9-9191-58F771793663}"/>
              </a:ext>
            </a:extLst>
          </p:cNvPr>
          <p:cNvSpPr>
            <a:spLocks noGrp="1"/>
          </p:cNvSpPr>
          <p:nvPr>
            <p:ph type="body" sz="half" idx="2"/>
          </p:nvPr>
        </p:nvSpPr>
        <p:spPr/>
        <p:txBody>
          <a:bodyPr/>
          <a:lstStyle/>
          <a:p>
            <a:r>
              <a:rPr lang="en-GB" dirty="0"/>
              <a:t>Can you create a character description of the Little Shoemaker?</a:t>
            </a:r>
          </a:p>
          <a:p>
            <a:endParaRPr lang="en-GB" dirty="0"/>
          </a:p>
          <a:p>
            <a:r>
              <a:rPr lang="en-GB" dirty="0"/>
              <a:t>What’s he like? Is he kind? Happy? What ideas do you get from the film?</a:t>
            </a:r>
          </a:p>
        </p:txBody>
      </p:sp>
    </p:spTree>
    <p:extLst>
      <p:ext uri="{BB962C8B-B14F-4D97-AF65-F5344CB8AC3E}">
        <p14:creationId xmlns:p14="http://schemas.microsoft.com/office/powerpoint/2010/main" val="4811609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D8BC7F3-D05D-42C0-B375-A386DDB667D1}"/>
              </a:ext>
            </a:extLst>
          </p:cNvPr>
          <p:cNvPicPr>
            <a:picLocks noChangeAspect="1"/>
          </p:cNvPicPr>
          <p:nvPr/>
        </p:nvPicPr>
        <p:blipFill>
          <a:blip r:embed="rId2"/>
          <a:stretch>
            <a:fillRect/>
          </a:stretch>
        </p:blipFill>
        <p:spPr>
          <a:xfrm>
            <a:off x="4108174" y="552450"/>
            <a:ext cx="3235003" cy="1819689"/>
          </a:xfrm>
          <a:prstGeom prst="rect">
            <a:avLst/>
          </a:prstGeom>
        </p:spPr>
      </p:pic>
      <p:sp>
        <p:nvSpPr>
          <p:cNvPr id="6" name="TextBox 5">
            <a:extLst>
              <a:ext uri="{FF2B5EF4-FFF2-40B4-BE49-F238E27FC236}">
                <a16:creationId xmlns:a16="http://schemas.microsoft.com/office/drawing/2014/main" id="{91E153AB-832C-4338-9056-4BDF513D73C9}"/>
              </a:ext>
            </a:extLst>
          </p:cNvPr>
          <p:cNvSpPr txBox="1"/>
          <p:nvPr/>
        </p:nvSpPr>
        <p:spPr>
          <a:xfrm>
            <a:off x="1139687" y="2888974"/>
            <a:ext cx="9939130" cy="369332"/>
          </a:xfrm>
          <a:prstGeom prst="rect">
            <a:avLst/>
          </a:prstGeom>
          <a:noFill/>
        </p:spPr>
        <p:txBody>
          <a:bodyPr wrap="square" rtlCol="0">
            <a:spAutoFit/>
          </a:bodyPr>
          <a:lstStyle/>
          <a:p>
            <a:r>
              <a:rPr lang="en-GB" dirty="0"/>
              <a:t>Mr Botte is a quiet and content man who enjoys his own company…..</a:t>
            </a:r>
          </a:p>
        </p:txBody>
      </p:sp>
    </p:spTree>
    <p:extLst>
      <p:ext uri="{BB962C8B-B14F-4D97-AF65-F5344CB8AC3E}">
        <p14:creationId xmlns:p14="http://schemas.microsoft.com/office/powerpoint/2010/main" val="6974139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4A8ABA32-6608-4B7C-87DB-5A0B745018A5}"/>
              </a:ext>
            </a:extLst>
          </p:cNvPr>
          <p:cNvSpPr>
            <a:spLocks noGrp="1"/>
          </p:cNvSpPr>
          <p:nvPr>
            <p:ph type="title"/>
          </p:nvPr>
        </p:nvSpPr>
        <p:spPr/>
        <p:txBody>
          <a:bodyPr/>
          <a:lstStyle/>
          <a:p>
            <a:r>
              <a:rPr lang="en-GB" dirty="0"/>
              <a:t>The Shoe Seller</a:t>
            </a:r>
          </a:p>
        </p:txBody>
      </p:sp>
      <p:sp>
        <p:nvSpPr>
          <p:cNvPr id="7" name="Text Placeholder 6">
            <a:extLst>
              <a:ext uri="{FF2B5EF4-FFF2-40B4-BE49-F238E27FC236}">
                <a16:creationId xmlns:a16="http://schemas.microsoft.com/office/drawing/2014/main" id="{99F22B2C-B042-4AD9-9191-58F771793663}"/>
              </a:ext>
            </a:extLst>
          </p:cNvPr>
          <p:cNvSpPr>
            <a:spLocks noGrp="1"/>
          </p:cNvSpPr>
          <p:nvPr>
            <p:ph type="body" sz="half" idx="2"/>
          </p:nvPr>
        </p:nvSpPr>
        <p:spPr/>
        <p:txBody>
          <a:bodyPr/>
          <a:lstStyle/>
          <a:p>
            <a:r>
              <a:rPr lang="en-GB" dirty="0"/>
              <a:t>Can you create a character description of the Shoe Seller</a:t>
            </a:r>
          </a:p>
          <a:p>
            <a:endParaRPr lang="en-GB" dirty="0"/>
          </a:p>
          <a:p>
            <a:r>
              <a:rPr lang="en-GB" dirty="0"/>
              <a:t>What’s he like? Is he mean? Happy? What ideas do you get from the film?</a:t>
            </a:r>
          </a:p>
        </p:txBody>
      </p:sp>
      <p:pic>
        <p:nvPicPr>
          <p:cNvPr id="6" name="Content Placeholder 5">
            <a:extLst>
              <a:ext uri="{FF2B5EF4-FFF2-40B4-BE49-F238E27FC236}">
                <a16:creationId xmlns:a16="http://schemas.microsoft.com/office/drawing/2014/main" id="{3EDB61F0-E159-40EE-87BA-3D846A146A6A}"/>
              </a:ext>
            </a:extLst>
          </p:cNvPr>
          <p:cNvPicPr>
            <a:picLocks noGrp="1" noChangeAspect="1"/>
          </p:cNvPicPr>
          <p:nvPr>
            <p:ph idx="1"/>
          </p:nvPr>
        </p:nvPicPr>
        <p:blipFill>
          <a:blip r:embed="rId2"/>
          <a:stretch>
            <a:fillRect/>
          </a:stretch>
        </p:blipFill>
        <p:spPr>
          <a:xfrm>
            <a:off x="9041998" y="985363"/>
            <a:ext cx="2791215" cy="4115374"/>
          </a:xfrm>
          <a:prstGeom prst="rect">
            <a:avLst/>
          </a:prstGeom>
        </p:spPr>
      </p:pic>
      <p:pic>
        <p:nvPicPr>
          <p:cNvPr id="4" name="Picture 3">
            <a:extLst>
              <a:ext uri="{FF2B5EF4-FFF2-40B4-BE49-F238E27FC236}">
                <a16:creationId xmlns:a16="http://schemas.microsoft.com/office/drawing/2014/main" id="{5A85AD31-4D0B-4CCD-878A-8CD70F82D3B0}"/>
              </a:ext>
            </a:extLst>
          </p:cNvPr>
          <p:cNvPicPr>
            <a:picLocks noChangeAspect="1"/>
          </p:cNvPicPr>
          <p:nvPr/>
        </p:nvPicPr>
        <p:blipFill>
          <a:blip r:embed="rId3"/>
          <a:stretch>
            <a:fillRect/>
          </a:stretch>
        </p:blipFill>
        <p:spPr>
          <a:xfrm>
            <a:off x="4307412" y="1499784"/>
            <a:ext cx="4734586" cy="3600953"/>
          </a:xfrm>
          <a:prstGeom prst="rect">
            <a:avLst/>
          </a:prstGeom>
        </p:spPr>
      </p:pic>
    </p:spTree>
    <p:extLst>
      <p:ext uri="{BB962C8B-B14F-4D97-AF65-F5344CB8AC3E}">
        <p14:creationId xmlns:p14="http://schemas.microsoft.com/office/powerpoint/2010/main" val="6724334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D101BC8-DE5F-4749-9F90-2445FAA9B2A7}"/>
              </a:ext>
            </a:extLst>
          </p:cNvPr>
          <p:cNvPicPr>
            <a:picLocks noChangeAspect="1"/>
          </p:cNvPicPr>
          <p:nvPr/>
        </p:nvPicPr>
        <p:blipFill>
          <a:blip r:embed="rId2"/>
          <a:stretch>
            <a:fillRect/>
          </a:stretch>
        </p:blipFill>
        <p:spPr>
          <a:xfrm>
            <a:off x="565217" y="629300"/>
            <a:ext cx="2792210" cy="4115157"/>
          </a:xfrm>
          <a:prstGeom prst="rect">
            <a:avLst/>
          </a:prstGeom>
        </p:spPr>
      </p:pic>
      <p:sp>
        <p:nvSpPr>
          <p:cNvPr id="6" name="TextBox 5">
            <a:extLst>
              <a:ext uri="{FF2B5EF4-FFF2-40B4-BE49-F238E27FC236}">
                <a16:creationId xmlns:a16="http://schemas.microsoft.com/office/drawing/2014/main" id="{24DFB195-E963-4F3F-8FE5-F2C9106F3520}"/>
              </a:ext>
            </a:extLst>
          </p:cNvPr>
          <p:cNvSpPr txBox="1"/>
          <p:nvPr/>
        </p:nvSpPr>
        <p:spPr>
          <a:xfrm>
            <a:off x="4253948" y="967409"/>
            <a:ext cx="6294782" cy="369332"/>
          </a:xfrm>
          <a:prstGeom prst="rect">
            <a:avLst/>
          </a:prstGeom>
          <a:noFill/>
        </p:spPr>
        <p:txBody>
          <a:bodyPr wrap="square" rtlCol="0">
            <a:spAutoFit/>
          </a:bodyPr>
          <a:lstStyle/>
          <a:p>
            <a:r>
              <a:rPr lang="en-GB" dirty="0"/>
              <a:t>The Shoe Seller is not a very nice man. He is selfish because…..</a:t>
            </a:r>
          </a:p>
        </p:txBody>
      </p:sp>
    </p:spTree>
    <p:extLst>
      <p:ext uri="{BB962C8B-B14F-4D97-AF65-F5344CB8AC3E}">
        <p14:creationId xmlns:p14="http://schemas.microsoft.com/office/powerpoint/2010/main" val="4176223909"/>
      </p:ext>
    </p:extLst>
  </p:cSld>
  <p:clrMapOvr>
    <a:masterClrMapping/>
  </p:clrMapOvr>
</p:sld>
</file>

<file path=ppt/theme/theme1.xml><?xml version="1.0" encoding="utf-8"?>
<a:theme xmlns:a="http://schemas.openxmlformats.org/drawingml/2006/main" name="1_RetrospectVTI">
  <a:themeElements>
    <a:clrScheme name="Custom 37">
      <a:dk1>
        <a:srgbClr val="000000"/>
      </a:dk1>
      <a:lt1>
        <a:srgbClr val="FFFFFF"/>
      </a:lt1>
      <a:dk2>
        <a:srgbClr val="4A5356"/>
      </a:dk2>
      <a:lt2>
        <a:srgbClr val="E8E3CE"/>
      </a:lt2>
      <a:accent1>
        <a:srgbClr val="9BA8B7"/>
      </a:accent1>
      <a:accent2>
        <a:srgbClr val="E6A02E"/>
      </a:accent2>
      <a:accent3>
        <a:srgbClr val="BF6A3B"/>
      </a:accent3>
      <a:accent4>
        <a:srgbClr val="92987A"/>
      </a:accent4>
      <a:accent5>
        <a:srgbClr val="857659"/>
      </a:accent5>
      <a:accent6>
        <a:srgbClr val="A0988C"/>
      </a:accent6>
      <a:hlink>
        <a:srgbClr val="00B0F0"/>
      </a:hlink>
      <a:folHlink>
        <a:srgbClr val="738F97"/>
      </a:folHlink>
    </a:clrScheme>
    <a:fontScheme name="Retrospect">
      <a:majorFont>
        <a:latin typeface="Bookman Old Style"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TWO.pptx" id="{769520F8-BFE5-4C8C-A7AA-375C025A91CE}" vid="{AEAFD717-D3C8-4034-8F7E-D5220B0CCEB8}"/>
    </a:ext>
  </a:extLst>
</a:theme>
</file>

<file path=docProps/app.xml><?xml version="1.0" encoding="utf-8"?>
<Properties xmlns="http://schemas.openxmlformats.org/officeDocument/2006/extended-properties" xmlns:vt="http://schemas.openxmlformats.org/officeDocument/2006/docPropsVTypes">
  <Template>Urban Monochrome</Template>
  <TotalTime>0</TotalTime>
  <Words>133</Words>
  <Application>Microsoft Office PowerPoint</Application>
  <PresentationFormat>Widescreen</PresentationFormat>
  <Paragraphs>17</Paragraphs>
  <Slides>7</Slides>
  <Notes>0</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Bookman Old Style</vt:lpstr>
      <vt:lpstr>Calibri</vt:lpstr>
      <vt:lpstr>Franklin Gothic Book</vt:lpstr>
      <vt:lpstr>1_RetrospectVTI</vt:lpstr>
      <vt:lpstr>The Little Shoemaker</vt:lpstr>
      <vt:lpstr>In a timeless Parisien street there is a little shoemaker called Mr Botte.  He makes and sells a special kind of shoes and business is good.  However, the little shoemaker's life is about to change... a new shoe seller is in town and he will do anything to gain business.  Mr Botte's business starts to fail.  How will he cope?  Maybe he will get some help from unexpected quarters. </vt:lpstr>
      <vt:lpstr>Le Petite Cordonnier</vt:lpstr>
      <vt:lpstr>The Little Shoemaker</vt:lpstr>
      <vt:lpstr>PowerPoint Presentation</vt:lpstr>
      <vt:lpstr>The Shoe Seller</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2020-03-24T11:23:34Z</dcterms:created>
  <dcterms:modified xsi:type="dcterms:W3CDTF">2020-03-25T14:20:36Z</dcterms:modified>
</cp:coreProperties>
</file>