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9" r:id="rId10"/>
    <p:sldId id="270" r:id="rId11"/>
    <p:sldId id="264" r:id="rId12"/>
    <p:sldId id="265" r:id="rId13"/>
    <p:sldId id="266" r:id="rId14"/>
    <p:sldId id="267" r:id="rId15"/>
    <p:sldId id="26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79" autoAdjust="0"/>
    <p:restoredTop sz="94660"/>
  </p:normalViewPr>
  <p:slideViewPr>
    <p:cSldViewPr snapToGrid="0">
      <p:cViewPr varScale="1">
        <p:scale>
          <a:sx n="68" d="100"/>
          <a:sy n="68" d="100"/>
        </p:scale>
        <p:origin x="9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4/20/2020</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4/20/2020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7F47CF-67C9-420C-80A5-E2069FF0C2DF}" type="datetimeFigureOut">
              <a:rPr lang="en-US" dirty="0"/>
              <a:t>4/20/2020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4/20/2020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4/20/2020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4/20/2020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4/20/2020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C3BFE2-83B7-4B0A-B9D3-AB28331082B3}" type="datetimeFigureOut">
              <a:rPr lang="en-US" dirty="0"/>
              <a:t>4/20/2020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EF78E3-FDA3-4D28-AAA2-0B81F349A39D}" type="datetimeFigureOut">
              <a:rPr lang="en-US" dirty="0"/>
              <a:t>4/20/2020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D2AC3-6A0B-4169-B1EA-E3AE8B351BDD}" type="datetimeFigureOut">
              <a:rPr lang="en-US" dirty="0"/>
              <a:t>4/20/2020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4/20/2020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EF5746-5284-4951-9F37-7AE924EDBCB7}" type="datetimeFigureOut">
              <a:rPr lang="en-US" dirty="0"/>
              <a:t>4/20/2020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2398B29-7265-4A65-A2A4-6703C057B7C1}" type="datetimeFigureOut">
              <a:rPr lang="en-US" dirty="0"/>
              <a:t>4/20/2020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8FBA082-94DF-4C4B-A041-6624924AB0A8}" type="datetimeFigureOut">
              <a:rPr lang="en-US" dirty="0"/>
              <a:t>4/20/2020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27686C4-3AB5-4E0C-86CA-FB108C350AA9}" type="datetimeFigureOut">
              <a:rPr lang="en-US" dirty="0"/>
              <a:t>4/20/2020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4/20/2020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4/20/2020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4/20/2020</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9.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9.xml"/><Relationship Id="rId5" Type="http://schemas.openxmlformats.org/officeDocument/2006/relationships/hyperlink" Target="https://theculturetrip.com/middle-east/united-arab-emirates/articles/8-things-you-should-know-about-pearl-diving-and-its-history-in-the-uae/" TargetMode="Externa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slide" Target="slide13.xml"/><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14.xml"/><Relationship Id="rId4" Type="http://schemas.openxmlformats.org/officeDocument/2006/relationships/slide" Target="slide1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slide" Target="slide8.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slide" Target="slide8.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s://www.bbc.co.uk/bitesize/articles/zkygrj6"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slide" Target="slid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12240-6FD1-4054-BE8E-72A4DCD6F793}"/>
              </a:ext>
            </a:extLst>
          </p:cNvPr>
          <p:cNvSpPr>
            <a:spLocks noGrp="1"/>
          </p:cNvSpPr>
          <p:nvPr>
            <p:ph type="ctrTitle"/>
          </p:nvPr>
        </p:nvSpPr>
        <p:spPr/>
        <p:txBody>
          <a:bodyPr/>
          <a:lstStyle/>
          <a:p>
            <a:r>
              <a:rPr lang="en-GB" dirty="0"/>
              <a:t>Tales from other countries</a:t>
            </a:r>
          </a:p>
        </p:txBody>
      </p:sp>
      <p:sp>
        <p:nvSpPr>
          <p:cNvPr id="3" name="Subtitle 2">
            <a:extLst>
              <a:ext uri="{FF2B5EF4-FFF2-40B4-BE49-F238E27FC236}">
                <a16:creationId xmlns:a16="http://schemas.microsoft.com/office/drawing/2014/main" id="{9CA408F5-99A5-42C2-9499-2AE9E59278D5}"/>
              </a:ext>
            </a:extLst>
          </p:cNvPr>
          <p:cNvSpPr>
            <a:spLocks noGrp="1"/>
          </p:cNvSpPr>
          <p:nvPr>
            <p:ph type="subTitle" idx="1"/>
          </p:nvPr>
        </p:nvSpPr>
        <p:spPr/>
        <p:txBody>
          <a:bodyPr/>
          <a:lstStyle/>
          <a:p>
            <a:r>
              <a:rPr lang="en-GB" dirty="0"/>
              <a:t>Can I identify features in a text?</a:t>
            </a:r>
          </a:p>
        </p:txBody>
      </p:sp>
    </p:spTree>
    <p:extLst>
      <p:ext uri="{BB962C8B-B14F-4D97-AF65-F5344CB8AC3E}">
        <p14:creationId xmlns:p14="http://schemas.microsoft.com/office/powerpoint/2010/main" val="1788115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4" name="Picture 3" descr="A close up of a map&#10;&#10;Description generated with high confidence">
            <a:extLst>
              <a:ext uri="{FF2B5EF4-FFF2-40B4-BE49-F238E27FC236}">
                <a16:creationId xmlns:a16="http://schemas.microsoft.com/office/drawing/2014/main" id="{A225C819-4C63-421B-8BBF-C96683CF382D}"/>
              </a:ext>
            </a:extLst>
          </p:cNvPr>
          <p:cNvPicPr>
            <a:picLocks noChangeAspect="1"/>
          </p:cNvPicPr>
          <p:nvPr/>
        </p:nvPicPr>
        <p:blipFill rotWithShape="1">
          <a:blip r:embed="rId3"/>
          <a:srcRect b="5858"/>
          <a:stretch/>
        </p:blipFill>
        <p:spPr>
          <a:xfrm>
            <a:off x="20" y="10"/>
            <a:ext cx="12191980" cy="6857990"/>
          </a:xfrm>
          <a:prstGeom prst="rect">
            <a:avLst/>
          </a:prstGeom>
        </p:spPr>
      </p:pic>
      <p:sp>
        <p:nvSpPr>
          <p:cNvPr id="5" name="TextBox 4">
            <a:extLst>
              <a:ext uri="{FF2B5EF4-FFF2-40B4-BE49-F238E27FC236}">
                <a16:creationId xmlns:a16="http://schemas.microsoft.com/office/drawing/2014/main" id="{E3D481C6-44E3-4017-A3B3-8CDB15E3E20F}"/>
              </a:ext>
            </a:extLst>
          </p:cNvPr>
          <p:cNvSpPr txBox="1"/>
          <p:nvPr/>
        </p:nvSpPr>
        <p:spPr>
          <a:xfrm>
            <a:off x="3154017" y="569843"/>
            <a:ext cx="3670853" cy="923330"/>
          </a:xfrm>
          <a:prstGeom prst="rect">
            <a:avLst/>
          </a:prstGeom>
          <a:solidFill>
            <a:srgbClr val="FFC000"/>
          </a:solidFill>
        </p:spPr>
        <p:txBody>
          <a:bodyPr wrap="square" rtlCol="0">
            <a:spAutoFit/>
          </a:bodyPr>
          <a:lstStyle/>
          <a:p>
            <a:r>
              <a:rPr lang="en-GB" dirty="0"/>
              <a:t>The stories we will be looking at originate mostly in the gulf states. Do you know where these are?</a:t>
            </a:r>
          </a:p>
        </p:txBody>
      </p:sp>
      <p:cxnSp>
        <p:nvCxnSpPr>
          <p:cNvPr id="7" name="Straight Arrow Connector 6">
            <a:extLst>
              <a:ext uri="{FF2B5EF4-FFF2-40B4-BE49-F238E27FC236}">
                <a16:creationId xmlns:a16="http://schemas.microsoft.com/office/drawing/2014/main" id="{DEB78BBF-8F1A-47DE-9FFC-DF6EDACD3BA2}"/>
              </a:ext>
            </a:extLst>
          </p:cNvPr>
          <p:cNvCxnSpPr/>
          <p:nvPr/>
        </p:nvCxnSpPr>
        <p:spPr>
          <a:xfrm>
            <a:off x="5598942" y="1493173"/>
            <a:ext cx="1420836" cy="1278162"/>
          </a:xfrm>
          <a:prstGeom prst="straightConnector1">
            <a:avLst/>
          </a:prstGeom>
          <a:ln>
            <a:solidFill>
              <a:srgbClr val="FFFF00"/>
            </a:solidFill>
            <a:tailEnd type="triangle"/>
          </a:ln>
          <a:effectLst>
            <a:glow rad="228600">
              <a:schemeClr val="accent1">
                <a:satMod val="175000"/>
                <a:alpha val="40000"/>
              </a:schemeClr>
            </a:glow>
          </a:effectLst>
        </p:spPr>
        <p:style>
          <a:lnRef idx="3">
            <a:schemeClr val="dk1"/>
          </a:lnRef>
          <a:fillRef idx="0">
            <a:schemeClr val="dk1"/>
          </a:fillRef>
          <a:effectRef idx="2">
            <a:schemeClr val="dk1"/>
          </a:effectRef>
          <a:fontRef idx="minor">
            <a:schemeClr val="tx1"/>
          </a:fontRef>
        </p:style>
      </p:cxnSp>
      <p:pic>
        <p:nvPicPr>
          <p:cNvPr id="8" name="Picture 7">
            <a:extLst>
              <a:ext uri="{FF2B5EF4-FFF2-40B4-BE49-F238E27FC236}">
                <a16:creationId xmlns:a16="http://schemas.microsoft.com/office/drawing/2014/main" id="{5A04F865-C018-4B57-BE86-57399032EDE9}"/>
              </a:ext>
            </a:extLst>
          </p:cNvPr>
          <p:cNvPicPr>
            <a:picLocks noChangeAspect="1"/>
          </p:cNvPicPr>
          <p:nvPr/>
        </p:nvPicPr>
        <p:blipFill>
          <a:blip r:embed="rId4"/>
          <a:stretch>
            <a:fillRect/>
          </a:stretch>
        </p:blipFill>
        <p:spPr>
          <a:xfrm>
            <a:off x="0" y="0"/>
            <a:ext cx="12191980" cy="6858000"/>
          </a:xfrm>
          <a:prstGeom prst="rect">
            <a:avLst/>
          </a:prstGeom>
        </p:spPr>
      </p:pic>
      <p:sp>
        <p:nvSpPr>
          <p:cNvPr id="9" name="TextBox 8">
            <a:extLst>
              <a:ext uri="{FF2B5EF4-FFF2-40B4-BE49-F238E27FC236}">
                <a16:creationId xmlns:a16="http://schemas.microsoft.com/office/drawing/2014/main" id="{B2D28AEB-1084-41E0-901A-3F22007D4D4C}"/>
              </a:ext>
            </a:extLst>
          </p:cNvPr>
          <p:cNvSpPr txBox="1"/>
          <p:nvPr/>
        </p:nvSpPr>
        <p:spPr>
          <a:xfrm>
            <a:off x="-1" y="3713921"/>
            <a:ext cx="3154017" cy="646331"/>
          </a:xfrm>
          <a:prstGeom prst="rect">
            <a:avLst/>
          </a:prstGeom>
          <a:solidFill>
            <a:srgbClr val="FFC000"/>
          </a:solidFill>
        </p:spPr>
        <p:txBody>
          <a:bodyPr wrap="square" rtlCol="0">
            <a:spAutoFit/>
          </a:bodyPr>
          <a:lstStyle/>
          <a:p>
            <a:r>
              <a:rPr lang="en-GB" dirty="0"/>
              <a:t>What do you know about this region?</a:t>
            </a:r>
          </a:p>
        </p:txBody>
      </p:sp>
    </p:spTree>
    <p:extLst>
      <p:ext uri="{BB962C8B-B14F-4D97-AF65-F5344CB8AC3E}">
        <p14:creationId xmlns:p14="http://schemas.microsoft.com/office/powerpoint/2010/main" val="666001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5"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0" dur="1000" fill="hold"/>
                                        <p:tgtEl>
                                          <p:spTgt spid="8"/>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circle(in)">
                                      <p:cBhvr>
                                        <p:cTn id="2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4C886762-16F0-4868-B83A-26174621418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0" name="Freeform 11">
            <a:extLst>
              <a:ext uri="{FF2B5EF4-FFF2-40B4-BE49-F238E27FC236}">
                <a16:creationId xmlns:a16="http://schemas.microsoft.com/office/drawing/2014/main" id="{D2B54B4E-3454-4B76-B85A-8512B7729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22" name="Freeform 13">
            <a:extLst>
              <a:ext uri="{FF2B5EF4-FFF2-40B4-BE49-F238E27FC236}">
                <a16:creationId xmlns:a16="http://schemas.microsoft.com/office/drawing/2014/main" id="{7EFFE965-5586-4889-A74D-3A6080D04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4" name="Freeform 25">
            <a:extLst>
              <a:ext uri="{FF2B5EF4-FFF2-40B4-BE49-F238E27FC236}">
                <a16:creationId xmlns:a16="http://schemas.microsoft.com/office/drawing/2014/main" id="{5BC4125D-18D9-4A65-82B6-C24FE9434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14">
            <a:extLst>
              <a:ext uri="{FF2B5EF4-FFF2-40B4-BE49-F238E27FC236}">
                <a16:creationId xmlns:a16="http://schemas.microsoft.com/office/drawing/2014/main" id="{A86DE327-0F45-4F54-BB6C-68A093CE5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8" name="5-Point Star 24">
            <a:extLst>
              <a:ext uri="{FF2B5EF4-FFF2-40B4-BE49-F238E27FC236}">
                <a16:creationId xmlns:a16="http://schemas.microsoft.com/office/drawing/2014/main" id="{795857C2-E6E7-405A-B5A3-4DE3B50A7B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pic>
        <p:nvPicPr>
          <p:cNvPr id="30" name="Picture 29">
            <a:extLst>
              <a:ext uri="{FF2B5EF4-FFF2-40B4-BE49-F238E27FC236}">
                <a16:creationId xmlns:a16="http://schemas.microsoft.com/office/drawing/2014/main" id="{2C53C8BF-9653-4474-9153-4FE835420D6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32" name="Rectangle 31">
            <a:extLst>
              <a:ext uri="{FF2B5EF4-FFF2-40B4-BE49-F238E27FC236}">
                <a16:creationId xmlns:a16="http://schemas.microsoft.com/office/drawing/2014/main" id="{7C08F021-28CE-479A-B96B-5252A9DDF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7" y="0"/>
            <a:ext cx="7107594" cy="6858000"/>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5">
            <a:extLst>
              <a:ext uri="{FF2B5EF4-FFF2-40B4-BE49-F238E27FC236}">
                <a16:creationId xmlns:a16="http://schemas.microsoft.com/office/drawing/2014/main" id="{09507514-A010-4863-8E99-AB3983760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61" y="0"/>
            <a:ext cx="6756015" cy="6576643"/>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0" name="Title 9">
            <a:extLst>
              <a:ext uri="{FF2B5EF4-FFF2-40B4-BE49-F238E27FC236}">
                <a16:creationId xmlns:a16="http://schemas.microsoft.com/office/drawing/2014/main" id="{DF64C59D-8284-4881-8671-662A6E8B158C}"/>
              </a:ext>
            </a:extLst>
          </p:cNvPr>
          <p:cNvSpPr>
            <a:spLocks noGrp="1"/>
          </p:cNvSpPr>
          <p:nvPr>
            <p:ph type="title"/>
          </p:nvPr>
        </p:nvSpPr>
        <p:spPr>
          <a:xfrm>
            <a:off x="282584" y="114093"/>
            <a:ext cx="5778684" cy="1158749"/>
          </a:xfrm>
        </p:spPr>
        <p:txBody>
          <a:bodyPr vert="horz" lIns="91440" tIns="45720" rIns="91440" bIns="45720" rtlCol="0" anchor="b">
            <a:normAutofit/>
          </a:bodyPr>
          <a:lstStyle/>
          <a:p>
            <a:pPr algn="r"/>
            <a:r>
              <a:rPr lang="en-US" sz="6600" dirty="0"/>
              <a:t>The pearl diver</a:t>
            </a:r>
          </a:p>
        </p:txBody>
      </p:sp>
      <p:sp>
        <p:nvSpPr>
          <p:cNvPr id="36" name="Rectangle 35">
            <a:extLst>
              <a:ext uri="{FF2B5EF4-FFF2-40B4-BE49-F238E27FC236}">
                <a16:creationId xmlns:a16="http://schemas.microsoft.com/office/drawing/2014/main" id="{C015C3BB-3CA4-4964-8FB4-7DA3FBB63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8" y="0"/>
            <a:ext cx="6720840" cy="226225"/>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38" name="Rectangle 37">
            <a:extLst>
              <a:ext uri="{FF2B5EF4-FFF2-40B4-BE49-F238E27FC236}">
                <a16:creationId xmlns:a16="http://schemas.microsoft.com/office/drawing/2014/main" id="{7941F53E-EAF1-4AF0-9386-A74DFBA20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08" y="5762147"/>
            <a:ext cx="6720840"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40" name="Rectangle 39">
            <a:extLst>
              <a:ext uri="{FF2B5EF4-FFF2-40B4-BE49-F238E27FC236}">
                <a16:creationId xmlns:a16="http://schemas.microsoft.com/office/drawing/2014/main" id="{D7210737-D731-4ED9-8D08-A238C71DD3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188" y="450792"/>
            <a:ext cx="4171517" cy="5950008"/>
          </a:xfrm>
          <a:prstGeom prst="rect">
            <a:avLst/>
          </a:prstGeom>
          <a:solidFill>
            <a:schemeClr val="bg1"/>
          </a:solidFill>
          <a:ln w="57150" cmpd="thinThick">
            <a:noFill/>
            <a:miter lim="800000"/>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Content Placeholder 12">
            <a:extLst>
              <a:ext uri="{FF2B5EF4-FFF2-40B4-BE49-F238E27FC236}">
                <a16:creationId xmlns:a16="http://schemas.microsoft.com/office/drawing/2014/main" id="{CFCDCE5A-E347-47F2-937D-97FD501682A5}"/>
              </a:ext>
            </a:extLst>
          </p:cNvPr>
          <p:cNvPicPr>
            <a:picLocks noGrp="1" noChangeAspect="1"/>
          </p:cNvPicPr>
          <p:nvPr>
            <p:ph sz="quarter" idx="13"/>
          </p:nvPr>
        </p:nvPicPr>
        <p:blipFill rotWithShape="1">
          <a:blip r:embed="rId4"/>
          <a:srcRect l="15952" r="3" b="3"/>
          <a:stretch/>
        </p:blipFill>
        <p:spPr>
          <a:xfrm>
            <a:off x="7798182" y="684680"/>
            <a:ext cx="3697956" cy="5482657"/>
          </a:xfrm>
          <a:prstGeom prst="rect">
            <a:avLst/>
          </a:prstGeom>
        </p:spPr>
      </p:pic>
      <p:sp>
        <p:nvSpPr>
          <p:cNvPr id="11" name="Text Placeholder 10">
            <a:extLst>
              <a:ext uri="{FF2B5EF4-FFF2-40B4-BE49-F238E27FC236}">
                <a16:creationId xmlns:a16="http://schemas.microsoft.com/office/drawing/2014/main" id="{58D508B4-4B43-495D-BC9A-46F3BC96E452}"/>
              </a:ext>
            </a:extLst>
          </p:cNvPr>
          <p:cNvSpPr>
            <a:spLocks noGrp="1"/>
          </p:cNvSpPr>
          <p:nvPr>
            <p:ph type="body" sz="half" idx="2"/>
          </p:nvPr>
        </p:nvSpPr>
        <p:spPr>
          <a:xfrm>
            <a:off x="282584" y="2088807"/>
            <a:ext cx="5681488" cy="3403465"/>
          </a:xfrm>
        </p:spPr>
        <p:txBody>
          <a:bodyPr/>
          <a:lstStyle/>
          <a:p>
            <a:r>
              <a:rPr lang="en-GB" dirty="0"/>
              <a:t>Story by Julia Johnson</a:t>
            </a:r>
          </a:p>
          <a:p>
            <a:r>
              <a:rPr lang="en-GB" dirty="0"/>
              <a:t>This story, carefully researched from oral and written sources - some dating from more than a hundred-and-fifty years ago - offers an insight into the way of life that sustained the Arabian Gulf right up until the discovery of oil.</a:t>
            </a:r>
          </a:p>
          <a:p>
            <a:endParaRPr lang="en-GB" dirty="0"/>
          </a:p>
          <a:p>
            <a:endParaRPr lang="en-GB" dirty="0"/>
          </a:p>
        </p:txBody>
      </p:sp>
    </p:spTree>
    <p:extLst>
      <p:ext uri="{BB962C8B-B14F-4D97-AF65-F5344CB8AC3E}">
        <p14:creationId xmlns:p14="http://schemas.microsoft.com/office/powerpoint/2010/main" val="1360790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E3E847E-18E9-4F8D-93E8-71ABEED80454}"/>
              </a:ext>
            </a:extLst>
          </p:cNvPr>
          <p:cNvSpPr>
            <a:spLocks noGrp="1"/>
          </p:cNvSpPr>
          <p:nvPr>
            <p:ph type="title"/>
          </p:nvPr>
        </p:nvSpPr>
        <p:spPr>
          <a:xfrm>
            <a:off x="685800" y="426492"/>
            <a:ext cx="6345302" cy="542499"/>
          </a:xfrm>
        </p:spPr>
        <p:txBody>
          <a:bodyPr>
            <a:normAutofit/>
          </a:bodyPr>
          <a:lstStyle/>
          <a:p>
            <a:r>
              <a:rPr lang="en-GB" sz="2800" dirty="0"/>
              <a:t>This is an extract from the pearl diver</a:t>
            </a:r>
          </a:p>
        </p:txBody>
      </p:sp>
      <p:pic>
        <p:nvPicPr>
          <p:cNvPr id="8" name="Picture Placeholder 7">
            <a:extLst>
              <a:ext uri="{FF2B5EF4-FFF2-40B4-BE49-F238E27FC236}">
                <a16:creationId xmlns:a16="http://schemas.microsoft.com/office/drawing/2014/main" id="{F606855F-F936-45D3-A4BD-A3873091C8F4}"/>
              </a:ext>
            </a:extLst>
          </p:cNvPr>
          <p:cNvPicPr>
            <a:picLocks noGrp="1" noChangeAspect="1"/>
          </p:cNvPicPr>
          <p:nvPr>
            <p:ph type="pic" idx="1"/>
          </p:nvPr>
        </p:nvPicPr>
        <p:blipFill>
          <a:blip r:embed="rId2"/>
          <a:srcRect l="5847" r="5847"/>
          <a:stretch>
            <a:fillRect/>
          </a:stretch>
        </p:blipFill>
        <p:spPr>
          <a:prstGeom prst="rect">
            <a:avLst/>
          </a:prstGeom>
        </p:spPr>
      </p:pic>
      <p:sp>
        <p:nvSpPr>
          <p:cNvPr id="7" name="Text Placeholder 6">
            <a:extLst>
              <a:ext uri="{FF2B5EF4-FFF2-40B4-BE49-F238E27FC236}">
                <a16:creationId xmlns:a16="http://schemas.microsoft.com/office/drawing/2014/main" id="{92670A21-2C00-487A-8624-3C97A99AA378}"/>
              </a:ext>
            </a:extLst>
          </p:cNvPr>
          <p:cNvSpPr>
            <a:spLocks noGrp="1"/>
          </p:cNvSpPr>
          <p:nvPr>
            <p:ph type="body" sz="half" idx="2"/>
          </p:nvPr>
        </p:nvSpPr>
        <p:spPr>
          <a:xfrm>
            <a:off x="590266" y="1354525"/>
            <a:ext cx="6345301" cy="2362481"/>
          </a:xfrm>
        </p:spPr>
        <p:txBody>
          <a:bodyPr>
            <a:normAutofit fontScale="92500"/>
          </a:bodyPr>
          <a:lstStyle/>
          <a:p>
            <a:r>
              <a:rPr lang="en-GB" dirty="0">
                <a:latin typeface="Arial Narrow" panose="020B0606020202030204" pitchFamily="34" charset="0"/>
              </a:rPr>
              <a:t>Already he could swim like a fish, and he had been secretly practising holding his breath and slowly blowing out a stream of bubbles under the water. He wanted his father to be proud of him! It was said that Abdullah was one of the best divers. Saeed had heard the stories of how long his father could stay under the water, of how many oysters he could harvest, and of how deep he could dive.</a:t>
            </a:r>
          </a:p>
          <a:p>
            <a:endParaRPr lang="en-GB" dirty="0">
              <a:latin typeface="Arial Narrow" panose="020B0606020202030204" pitchFamily="34" charset="0"/>
            </a:endParaRPr>
          </a:p>
          <a:p>
            <a:endParaRPr lang="en-GB" dirty="0">
              <a:latin typeface="Arial Narrow" panose="020B0606020202030204" pitchFamily="34" charset="0"/>
            </a:endParaRPr>
          </a:p>
        </p:txBody>
      </p:sp>
    </p:spTree>
    <p:extLst>
      <p:ext uri="{BB962C8B-B14F-4D97-AF65-F5344CB8AC3E}">
        <p14:creationId xmlns:p14="http://schemas.microsoft.com/office/powerpoint/2010/main" val="24171214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3CD781F-F935-4310-9C70-32C9B03A15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2" name="Group 11">
            <a:extLst>
              <a:ext uri="{FF2B5EF4-FFF2-40B4-BE49-F238E27FC236}">
                <a16:creationId xmlns:a16="http://schemas.microsoft.com/office/drawing/2014/main" id="{E389415A-F11F-49E4-B0C5-CF7FF9CE8E0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3" name="Rectangle 12">
              <a:extLst>
                <a:ext uri="{FF2B5EF4-FFF2-40B4-BE49-F238E27FC236}">
                  <a16:creationId xmlns:a16="http://schemas.microsoft.com/office/drawing/2014/main" id="{91A09D7C-72C0-44A7-95A9-038C62939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4" name="Freeform 11">
              <a:extLst>
                <a:ext uri="{FF2B5EF4-FFF2-40B4-BE49-F238E27FC236}">
                  <a16:creationId xmlns:a16="http://schemas.microsoft.com/office/drawing/2014/main" id="{9B1A95B7-C468-4483-B6EA-858374AB57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5" name="Rectangle 14">
              <a:extLst>
                <a:ext uri="{FF2B5EF4-FFF2-40B4-BE49-F238E27FC236}">
                  <a16:creationId xmlns:a16="http://schemas.microsoft.com/office/drawing/2014/main" id="{2D68F968-C120-4C1E-B281-A62213BD21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4" name="Text Placeholder 3">
            <a:extLst>
              <a:ext uri="{FF2B5EF4-FFF2-40B4-BE49-F238E27FC236}">
                <a16:creationId xmlns:a16="http://schemas.microsoft.com/office/drawing/2014/main" id="{71603B2E-9492-4939-BEFB-50FA73CF6B23}"/>
              </a:ext>
            </a:extLst>
          </p:cNvPr>
          <p:cNvSpPr>
            <a:spLocks noGrp="1"/>
          </p:cNvSpPr>
          <p:nvPr>
            <p:ph type="body" sz="half" idx="2"/>
          </p:nvPr>
        </p:nvSpPr>
        <p:spPr>
          <a:xfrm>
            <a:off x="444106" y="213919"/>
            <a:ext cx="5821424" cy="5087677"/>
          </a:xfrm>
        </p:spPr>
        <p:txBody>
          <a:bodyPr vert="horz" lIns="91440" tIns="45720" rIns="91440" bIns="45720" rtlCol="0" anchor="ctr">
            <a:normAutofit/>
          </a:bodyPr>
          <a:lstStyle/>
          <a:p>
            <a:pPr algn="l"/>
            <a:r>
              <a:rPr lang="en-GB" dirty="0">
                <a:latin typeface="Arial Narrow" panose="020B0606020202030204" pitchFamily="34" charset="0"/>
              </a:rPr>
              <a:t>Only one man in twenty, it was said, could go deeper than sixteen fathoms. Saeed knew that the </a:t>
            </a:r>
            <a:r>
              <a:rPr lang="en-GB" dirty="0" err="1">
                <a:latin typeface="Arial Narrow" panose="020B0606020202030204" pitchFamily="34" charset="0"/>
              </a:rPr>
              <a:t>Nakhuda</a:t>
            </a:r>
            <a:r>
              <a:rPr lang="en-GB" dirty="0">
                <a:latin typeface="Arial Narrow" panose="020B0606020202030204" pitchFamily="34" charset="0"/>
              </a:rPr>
              <a:t> was happy to have his father on board because it increased his chances of finding a really special pearl. Those found in deeper water were supposed to have a finer lustre.</a:t>
            </a:r>
          </a:p>
          <a:p>
            <a:pPr algn="l"/>
            <a:r>
              <a:rPr lang="en-GB" dirty="0">
                <a:latin typeface="Arial Narrow" panose="020B0606020202030204" pitchFamily="34" charset="0"/>
              </a:rPr>
              <a:t>The crew, too, would rejoice in a valuable catch, for they would receive a share of the profits. “But aren’t you ever afraid, Father?” Saeed had asked. “You must learn the ways of the sea, my son, and know its secrets, “Abdullah had replied.</a:t>
            </a:r>
          </a:p>
          <a:p>
            <a:pPr algn="l"/>
            <a:r>
              <a:rPr lang="en-GB" dirty="0">
                <a:latin typeface="Arial Narrow" panose="020B0606020202030204" pitchFamily="34" charset="0"/>
              </a:rPr>
              <a:t>Saeed had wondered what he meant. “And I have Ahmed to look out for me,” he added, “he is a good hauler and I trust him as if he were my brother.”</a:t>
            </a:r>
          </a:p>
          <a:p>
            <a:pPr algn="l"/>
            <a:endParaRPr lang="en-US" dirty="0"/>
          </a:p>
        </p:txBody>
      </p:sp>
      <p:pic>
        <p:nvPicPr>
          <p:cNvPr id="5" name="Picture Placeholder 4">
            <a:extLst>
              <a:ext uri="{FF2B5EF4-FFF2-40B4-BE49-F238E27FC236}">
                <a16:creationId xmlns:a16="http://schemas.microsoft.com/office/drawing/2014/main" id="{AB1381E6-108D-4C89-8D69-30B62A1B0F5A}"/>
              </a:ext>
            </a:extLst>
          </p:cNvPr>
          <p:cNvPicPr>
            <a:picLocks noGrp="1" noChangeAspect="1"/>
          </p:cNvPicPr>
          <p:nvPr>
            <p:ph type="pic" idx="1"/>
          </p:nvPr>
        </p:nvPicPr>
        <p:blipFill rotWithShape="1">
          <a:blip r:embed="rId4"/>
          <a:srcRect r="-3" b="8656"/>
          <a:stretch/>
        </p:blipFill>
        <p:spPr>
          <a:xfrm>
            <a:off x="6964424" y="10"/>
            <a:ext cx="4440175" cy="5301586"/>
          </a:xfrm>
          <a:prstGeom prst="rect">
            <a:avLst/>
          </a:prstGeom>
          <a:ln w="57150" cmpd="thinThick">
            <a:solidFill>
              <a:schemeClr val="bg1">
                <a:lumMod val="50000"/>
              </a:schemeClr>
            </a:solidFill>
            <a:miter lim="800000"/>
          </a:ln>
        </p:spPr>
      </p:pic>
    </p:spTree>
    <p:extLst>
      <p:ext uri="{BB962C8B-B14F-4D97-AF65-F5344CB8AC3E}">
        <p14:creationId xmlns:p14="http://schemas.microsoft.com/office/powerpoint/2010/main" val="3505629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3CD781F-F935-4310-9C70-32C9B03A15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2" name="Group 11">
            <a:extLst>
              <a:ext uri="{FF2B5EF4-FFF2-40B4-BE49-F238E27FC236}">
                <a16:creationId xmlns:a16="http://schemas.microsoft.com/office/drawing/2014/main" id="{E389415A-F11F-49E4-B0C5-CF7FF9CE8E0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3" name="Rectangle 12">
              <a:extLst>
                <a:ext uri="{FF2B5EF4-FFF2-40B4-BE49-F238E27FC236}">
                  <a16:creationId xmlns:a16="http://schemas.microsoft.com/office/drawing/2014/main" id="{91A09D7C-72C0-44A7-95A9-038C62939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4" name="Freeform 11">
              <a:extLst>
                <a:ext uri="{FF2B5EF4-FFF2-40B4-BE49-F238E27FC236}">
                  <a16:creationId xmlns:a16="http://schemas.microsoft.com/office/drawing/2014/main" id="{9B1A95B7-C468-4483-B6EA-858374AB57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5" name="Rectangle 14">
              <a:extLst>
                <a:ext uri="{FF2B5EF4-FFF2-40B4-BE49-F238E27FC236}">
                  <a16:creationId xmlns:a16="http://schemas.microsoft.com/office/drawing/2014/main" id="{2D68F968-C120-4C1E-B281-A62213BD21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4" name="Text Placeholder 3">
            <a:extLst>
              <a:ext uri="{FF2B5EF4-FFF2-40B4-BE49-F238E27FC236}">
                <a16:creationId xmlns:a16="http://schemas.microsoft.com/office/drawing/2014/main" id="{BBE1F926-F7A6-4B05-9999-B912A6F46FE9}"/>
              </a:ext>
            </a:extLst>
          </p:cNvPr>
          <p:cNvSpPr>
            <a:spLocks noGrp="1"/>
          </p:cNvSpPr>
          <p:nvPr>
            <p:ph type="body" sz="half" idx="2"/>
          </p:nvPr>
        </p:nvSpPr>
        <p:spPr>
          <a:xfrm>
            <a:off x="274575" y="140261"/>
            <a:ext cx="6192485" cy="5161335"/>
          </a:xfrm>
        </p:spPr>
        <p:txBody>
          <a:bodyPr vert="horz" lIns="91440" tIns="45720" rIns="91440" bIns="45720" rtlCol="0" anchor="ctr">
            <a:normAutofit fontScale="92500"/>
          </a:bodyPr>
          <a:lstStyle/>
          <a:p>
            <a:r>
              <a:rPr lang="en-GB" sz="2100" dirty="0">
                <a:latin typeface="Arial Narrow" panose="020B0606020202030204" pitchFamily="34" charset="0"/>
              </a:rPr>
              <a:t>Every diver had a hauler, and Saeed knew that the relationship between them was a very close one. The diver depended on his hauler to pull him from the sea as fast as possible when he tugged on the rope to let him know that he was ready to surface.</a:t>
            </a:r>
          </a:p>
          <a:p>
            <a:r>
              <a:rPr lang="en-GB" sz="2100" dirty="0">
                <a:latin typeface="Arial Narrow" panose="020B0606020202030204" pitchFamily="34" charset="0"/>
              </a:rPr>
              <a:t> </a:t>
            </a:r>
          </a:p>
          <a:p>
            <a:r>
              <a:rPr lang="en-GB" sz="2100" dirty="0">
                <a:latin typeface="Arial Narrow" panose="020B0606020202030204" pitchFamily="34" charset="0"/>
              </a:rPr>
              <a:t>Saeed turned now to see the men raising the huge white sails. The wind filled them, and the sambuk gathered speed. All around him other boats flew over the sea. Saeed thought they looked like a great flock of big white birds. And in their wake dolphins leapt and dived. This was a sign of good fortune. Saeed felt happy.</a:t>
            </a:r>
          </a:p>
          <a:p>
            <a:pPr algn="l"/>
            <a:endParaRPr lang="en-US" dirty="0"/>
          </a:p>
        </p:txBody>
      </p:sp>
      <p:pic>
        <p:nvPicPr>
          <p:cNvPr id="5" name="Picture Placeholder 4">
            <a:extLst>
              <a:ext uri="{FF2B5EF4-FFF2-40B4-BE49-F238E27FC236}">
                <a16:creationId xmlns:a16="http://schemas.microsoft.com/office/drawing/2014/main" id="{429C0793-3A4B-4608-BEF3-0332BFC88947}"/>
              </a:ext>
            </a:extLst>
          </p:cNvPr>
          <p:cNvPicPr>
            <a:picLocks noGrp="1" noChangeAspect="1"/>
          </p:cNvPicPr>
          <p:nvPr>
            <p:ph type="pic" idx="1"/>
          </p:nvPr>
        </p:nvPicPr>
        <p:blipFill rotWithShape="1">
          <a:blip r:embed="rId4"/>
          <a:srcRect b="18211"/>
          <a:stretch/>
        </p:blipFill>
        <p:spPr>
          <a:xfrm>
            <a:off x="6964424" y="10"/>
            <a:ext cx="4440175" cy="5301586"/>
          </a:xfrm>
          <a:prstGeom prst="rect">
            <a:avLst/>
          </a:prstGeom>
          <a:ln w="57150" cmpd="thinThick">
            <a:solidFill>
              <a:schemeClr val="bg1">
                <a:lumMod val="50000"/>
              </a:schemeClr>
            </a:solidFill>
            <a:miter lim="800000"/>
          </a:ln>
        </p:spPr>
      </p:pic>
    </p:spTree>
    <p:extLst>
      <p:ext uri="{BB962C8B-B14F-4D97-AF65-F5344CB8AC3E}">
        <p14:creationId xmlns:p14="http://schemas.microsoft.com/office/powerpoint/2010/main" val="1904478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3CD781F-F935-4310-9C70-32C9B03A15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5" name="Group 14">
            <a:extLst>
              <a:ext uri="{FF2B5EF4-FFF2-40B4-BE49-F238E27FC236}">
                <a16:creationId xmlns:a16="http://schemas.microsoft.com/office/drawing/2014/main" id="{E389415A-F11F-49E4-B0C5-CF7FF9CE8E0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6" name="Rectangle 15">
              <a:extLst>
                <a:ext uri="{FF2B5EF4-FFF2-40B4-BE49-F238E27FC236}">
                  <a16:creationId xmlns:a16="http://schemas.microsoft.com/office/drawing/2014/main" id="{91A09D7C-72C0-44A7-95A9-038C62939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7" name="Freeform 11">
              <a:extLst>
                <a:ext uri="{FF2B5EF4-FFF2-40B4-BE49-F238E27FC236}">
                  <a16:creationId xmlns:a16="http://schemas.microsoft.com/office/drawing/2014/main" id="{9B1A95B7-C468-4483-B6EA-858374AB57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8" name="Rectangle 17">
              <a:extLst>
                <a:ext uri="{FF2B5EF4-FFF2-40B4-BE49-F238E27FC236}">
                  <a16:creationId xmlns:a16="http://schemas.microsoft.com/office/drawing/2014/main" id="{2D68F968-C120-4C1E-B281-A62213BD21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8" name="Picture 7">
            <a:extLst>
              <a:ext uri="{FF2B5EF4-FFF2-40B4-BE49-F238E27FC236}">
                <a16:creationId xmlns:a16="http://schemas.microsoft.com/office/drawing/2014/main" id="{4622B9F9-2221-4F67-A4FF-AD16015194CC}"/>
              </a:ext>
            </a:extLst>
          </p:cNvPr>
          <p:cNvPicPr>
            <a:picLocks noChangeAspect="1"/>
          </p:cNvPicPr>
          <p:nvPr/>
        </p:nvPicPr>
        <p:blipFill rotWithShape="1">
          <a:blip r:embed="rId4"/>
          <a:srcRect r="9091" b="14416"/>
          <a:stretch/>
        </p:blipFill>
        <p:spPr>
          <a:xfrm>
            <a:off x="20" y="10"/>
            <a:ext cx="12191980" cy="6857990"/>
          </a:xfrm>
          <a:prstGeom prst="rect">
            <a:avLst/>
          </a:prstGeom>
        </p:spPr>
      </p:pic>
      <p:sp>
        <p:nvSpPr>
          <p:cNvPr id="20" name="Rectangle 10">
            <a:extLst>
              <a:ext uri="{FF2B5EF4-FFF2-40B4-BE49-F238E27FC236}">
                <a16:creationId xmlns:a16="http://schemas.microsoft.com/office/drawing/2014/main" id="{CC146B38-3E4E-4A67-91CF-55DBCC51B4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rot="21420000">
            <a:off x="-153067" y="613608"/>
            <a:ext cx="8044107" cy="5638800"/>
          </a:xfrm>
          <a:custGeom>
            <a:avLst/>
            <a:gdLst/>
            <a:ahLst/>
            <a:cxnLst/>
            <a:rect l="l" t="t" r="r" b="b"/>
            <a:pathLst>
              <a:path w="8044107" h="5638800">
                <a:moveTo>
                  <a:pt x="8044107" y="0"/>
                </a:moveTo>
                <a:lnTo>
                  <a:pt x="8044107" y="5638800"/>
                </a:lnTo>
                <a:lnTo>
                  <a:pt x="0" y="5638800"/>
                </a:lnTo>
                <a:lnTo>
                  <a:pt x="295517" y="0"/>
                </a:lnTo>
                <a:close/>
              </a:path>
            </a:pathLst>
          </a:custGeom>
          <a:solidFill>
            <a:schemeClr val="accent1">
              <a:alpha val="82000"/>
            </a:schemeClr>
          </a:solidFill>
          <a:ln>
            <a:noFill/>
          </a:ln>
        </p:spPr>
        <p:style>
          <a:lnRef idx="1">
            <a:schemeClr val="accent1"/>
          </a:lnRef>
          <a:fillRef idx="3">
            <a:schemeClr val="accent1"/>
          </a:fillRef>
          <a:effectRef idx="2">
            <a:schemeClr val="accent1"/>
          </a:effectRef>
          <a:fontRef idx="minor">
            <a:schemeClr val="lt1"/>
          </a:fontRef>
        </p:style>
      </p:sp>
      <p:sp>
        <p:nvSpPr>
          <p:cNvPr id="5" name="Title 4">
            <a:extLst>
              <a:ext uri="{FF2B5EF4-FFF2-40B4-BE49-F238E27FC236}">
                <a16:creationId xmlns:a16="http://schemas.microsoft.com/office/drawing/2014/main" id="{0333C182-3875-40E5-9FC6-80D1AE117BDF}"/>
              </a:ext>
            </a:extLst>
          </p:cNvPr>
          <p:cNvSpPr>
            <a:spLocks noGrp="1"/>
          </p:cNvSpPr>
          <p:nvPr>
            <p:ph type="title"/>
          </p:nvPr>
        </p:nvSpPr>
        <p:spPr>
          <a:xfrm rot="21420000">
            <a:off x="486113" y="1220999"/>
            <a:ext cx="6851188" cy="1151965"/>
          </a:xfrm>
        </p:spPr>
        <p:txBody>
          <a:bodyPr vert="horz" lIns="91440" tIns="45720" rIns="91440" bIns="45720" rtlCol="0" anchor="ctr">
            <a:normAutofit/>
          </a:bodyPr>
          <a:lstStyle/>
          <a:p>
            <a:pPr algn="l"/>
            <a:r>
              <a:rPr lang="en-US" sz="5400">
                <a:solidFill>
                  <a:schemeClr val="bg1"/>
                </a:solidFill>
              </a:rPr>
              <a:t>What is pearl diving? </a:t>
            </a:r>
          </a:p>
        </p:txBody>
      </p:sp>
      <p:sp>
        <p:nvSpPr>
          <p:cNvPr id="7" name="Text Placeholder 6">
            <a:extLst>
              <a:ext uri="{FF2B5EF4-FFF2-40B4-BE49-F238E27FC236}">
                <a16:creationId xmlns:a16="http://schemas.microsoft.com/office/drawing/2014/main" id="{C89EB82E-FAC6-4C11-9053-4D84EAB16E51}"/>
              </a:ext>
            </a:extLst>
          </p:cNvPr>
          <p:cNvSpPr>
            <a:spLocks noGrp="1"/>
          </p:cNvSpPr>
          <p:nvPr>
            <p:ph type="body" sz="half" idx="2"/>
          </p:nvPr>
        </p:nvSpPr>
        <p:spPr>
          <a:xfrm rot="21420000">
            <a:off x="587206" y="2448453"/>
            <a:ext cx="6859199" cy="2944652"/>
          </a:xfrm>
        </p:spPr>
        <p:txBody>
          <a:bodyPr vert="horz" lIns="91440" tIns="45720" rIns="91440" bIns="45720" rtlCol="0" anchor="ctr">
            <a:normAutofit/>
          </a:bodyPr>
          <a:lstStyle/>
          <a:p>
            <a:pPr indent="-228600" algn="l">
              <a:buFont typeface="Arial" panose="020B0604020202020204" pitchFamily="34" charset="0"/>
              <a:buChar char="•"/>
            </a:pPr>
            <a:r>
              <a:rPr lang="en-US" dirty="0">
                <a:solidFill>
                  <a:schemeClr val="bg1"/>
                </a:solidFill>
              </a:rPr>
              <a:t>Pearl diving was a way of life in this part of the world up until the 1950’s and the discovery of oil</a:t>
            </a:r>
          </a:p>
          <a:p>
            <a:pPr indent="-228600" algn="l">
              <a:buFont typeface="Arial" panose="020B0604020202020204" pitchFamily="34" charset="0"/>
              <a:buChar char="•"/>
            </a:pPr>
            <a:r>
              <a:rPr lang="en-US" dirty="0">
                <a:solidFill>
                  <a:schemeClr val="bg1"/>
                </a:solidFill>
              </a:rPr>
              <a:t>Follow the link to find out more about it.</a:t>
            </a:r>
          </a:p>
          <a:p>
            <a:pPr indent="-228600" algn="l">
              <a:buFont typeface="Arial" panose="020B0604020202020204" pitchFamily="34" charset="0"/>
              <a:buChar char="•"/>
            </a:pPr>
            <a:r>
              <a:rPr lang="en-US" dirty="0">
                <a:solidFill>
                  <a:schemeClr val="bg1"/>
                </a:solidFill>
                <a:hlinkClick r:id="rId5"/>
              </a:rPr>
              <a:t>What is pearl diving?  </a:t>
            </a:r>
            <a:endParaRPr lang="en-US" dirty="0">
              <a:solidFill>
                <a:schemeClr val="bg1"/>
              </a:solidFill>
            </a:endParaRPr>
          </a:p>
        </p:txBody>
      </p:sp>
    </p:spTree>
    <p:extLst>
      <p:ext uri="{BB962C8B-B14F-4D97-AF65-F5344CB8AC3E}">
        <p14:creationId xmlns:p14="http://schemas.microsoft.com/office/powerpoint/2010/main" val="10063114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547A528-6AF5-4A97-9E87-2A091F83BC00}"/>
              </a:ext>
            </a:extLst>
          </p:cNvPr>
          <p:cNvSpPr>
            <a:spLocks noGrp="1"/>
          </p:cNvSpPr>
          <p:nvPr>
            <p:ph type="title"/>
          </p:nvPr>
        </p:nvSpPr>
        <p:spPr/>
        <p:txBody>
          <a:bodyPr/>
          <a:lstStyle/>
          <a:p>
            <a:pPr algn="ctr"/>
            <a:r>
              <a:rPr lang="en-GB" dirty="0"/>
              <a:t>Features of a text</a:t>
            </a:r>
          </a:p>
        </p:txBody>
      </p:sp>
      <p:sp>
        <p:nvSpPr>
          <p:cNvPr id="7" name="Content Placeholder 6">
            <a:extLst>
              <a:ext uri="{FF2B5EF4-FFF2-40B4-BE49-F238E27FC236}">
                <a16:creationId xmlns:a16="http://schemas.microsoft.com/office/drawing/2014/main" id="{8D453709-1CA1-4394-AD1F-3D228AD85D9D}"/>
              </a:ext>
            </a:extLst>
          </p:cNvPr>
          <p:cNvSpPr>
            <a:spLocks noGrp="1"/>
          </p:cNvSpPr>
          <p:nvPr>
            <p:ph sz="quarter" idx="13"/>
          </p:nvPr>
        </p:nvSpPr>
        <p:spPr>
          <a:xfrm>
            <a:off x="1258957" y="1575961"/>
            <a:ext cx="9157251" cy="1249647"/>
          </a:xfrm>
        </p:spPr>
        <p:txBody>
          <a:bodyPr/>
          <a:lstStyle/>
          <a:p>
            <a:pPr marL="0" indent="0">
              <a:buNone/>
            </a:pPr>
            <a:r>
              <a:rPr lang="en-GB" dirty="0">
                <a:latin typeface="Arial Rounded MT Bold" panose="020F0704030504030204" pitchFamily="34" charset="0"/>
              </a:rPr>
              <a:t>What are the features you would expect to see in a story?</a:t>
            </a:r>
          </a:p>
          <a:p>
            <a:pPr marL="0" indent="0" algn="ctr">
              <a:buNone/>
            </a:pPr>
            <a:r>
              <a:rPr lang="en-GB" dirty="0">
                <a:latin typeface="Arial Rounded MT Bold" panose="020F0704030504030204" pitchFamily="34" charset="0"/>
              </a:rPr>
              <a:t>Click on the links to find out what they are!</a:t>
            </a:r>
          </a:p>
        </p:txBody>
      </p:sp>
      <p:sp>
        <p:nvSpPr>
          <p:cNvPr id="8" name="TextBox 7">
            <a:extLst>
              <a:ext uri="{FF2B5EF4-FFF2-40B4-BE49-F238E27FC236}">
                <a16:creationId xmlns:a16="http://schemas.microsoft.com/office/drawing/2014/main" id="{D3B63BF6-ED28-499F-915B-6391D0E64812}"/>
              </a:ext>
            </a:extLst>
          </p:cNvPr>
          <p:cNvSpPr txBox="1"/>
          <p:nvPr/>
        </p:nvSpPr>
        <p:spPr>
          <a:xfrm>
            <a:off x="6036641" y="4075063"/>
            <a:ext cx="3047723" cy="523220"/>
          </a:xfrm>
          <a:prstGeom prst="rect">
            <a:avLst/>
          </a:prstGeom>
          <a:noFill/>
        </p:spPr>
        <p:txBody>
          <a:bodyPr wrap="square" rtlCol="0">
            <a:spAutoFit/>
          </a:bodyPr>
          <a:lstStyle/>
          <a:p>
            <a:r>
              <a:rPr lang="en-GB" sz="2800" dirty="0">
                <a:latin typeface="Arial Rounded MT Bold" panose="020F0704030504030204" pitchFamily="34" charset="0"/>
                <a:hlinkClick r:id="rId2" action="ppaction://hlinksldjump"/>
              </a:rPr>
              <a:t>Similes</a:t>
            </a:r>
            <a:endParaRPr lang="en-GB" sz="2800" dirty="0">
              <a:latin typeface="Arial Rounded MT Bold" panose="020F0704030504030204" pitchFamily="34" charset="0"/>
            </a:endParaRPr>
          </a:p>
        </p:txBody>
      </p:sp>
      <p:sp>
        <p:nvSpPr>
          <p:cNvPr id="9" name="TextBox 8">
            <a:extLst>
              <a:ext uri="{FF2B5EF4-FFF2-40B4-BE49-F238E27FC236}">
                <a16:creationId xmlns:a16="http://schemas.microsoft.com/office/drawing/2014/main" id="{07116899-E71A-41E4-BB37-E08CEA826B30}"/>
              </a:ext>
            </a:extLst>
          </p:cNvPr>
          <p:cNvSpPr txBox="1"/>
          <p:nvPr/>
        </p:nvSpPr>
        <p:spPr>
          <a:xfrm>
            <a:off x="2253009" y="3813453"/>
            <a:ext cx="3047723" cy="523220"/>
          </a:xfrm>
          <a:prstGeom prst="rect">
            <a:avLst/>
          </a:prstGeom>
          <a:noFill/>
        </p:spPr>
        <p:txBody>
          <a:bodyPr wrap="square" rtlCol="0">
            <a:spAutoFit/>
          </a:bodyPr>
          <a:lstStyle/>
          <a:p>
            <a:r>
              <a:rPr lang="en-GB" sz="2800" dirty="0">
                <a:solidFill>
                  <a:srgbClr val="FF0000"/>
                </a:solidFill>
                <a:latin typeface="Arial Rounded MT Bold" panose="020F0704030504030204" pitchFamily="34" charset="0"/>
                <a:hlinkClick r:id="rId3" action="ppaction://hlinksldjump"/>
              </a:rPr>
              <a:t>adjectives</a:t>
            </a:r>
            <a:endParaRPr lang="en-GB" sz="2800" dirty="0">
              <a:solidFill>
                <a:srgbClr val="FF0000"/>
              </a:solidFill>
              <a:latin typeface="Arial Rounded MT Bold" panose="020F0704030504030204" pitchFamily="34" charset="0"/>
            </a:endParaRPr>
          </a:p>
        </p:txBody>
      </p:sp>
      <p:sp>
        <p:nvSpPr>
          <p:cNvPr id="10" name="TextBox 9">
            <a:extLst>
              <a:ext uri="{FF2B5EF4-FFF2-40B4-BE49-F238E27FC236}">
                <a16:creationId xmlns:a16="http://schemas.microsoft.com/office/drawing/2014/main" id="{2B4BBE89-1F1D-4D26-A7DD-4262FEA3BFAA}"/>
              </a:ext>
            </a:extLst>
          </p:cNvPr>
          <p:cNvSpPr txBox="1"/>
          <p:nvPr/>
        </p:nvSpPr>
        <p:spPr>
          <a:xfrm>
            <a:off x="874921" y="2927115"/>
            <a:ext cx="3047723" cy="523220"/>
          </a:xfrm>
          <a:prstGeom prst="rect">
            <a:avLst/>
          </a:prstGeom>
          <a:noFill/>
        </p:spPr>
        <p:txBody>
          <a:bodyPr wrap="square" rtlCol="0">
            <a:spAutoFit/>
          </a:bodyPr>
          <a:lstStyle/>
          <a:p>
            <a:r>
              <a:rPr lang="en-GB" sz="2800" dirty="0">
                <a:latin typeface="Arial Rounded MT Bold" panose="020F0704030504030204" pitchFamily="34" charset="0"/>
                <a:hlinkClick r:id="rId4" action="ppaction://hlinksldjump"/>
              </a:rPr>
              <a:t>Powerful verbs</a:t>
            </a:r>
            <a:endParaRPr lang="en-GB" sz="2800" dirty="0">
              <a:latin typeface="Arial Rounded MT Bold" panose="020F0704030504030204" pitchFamily="34" charset="0"/>
            </a:endParaRPr>
          </a:p>
        </p:txBody>
      </p:sp>
      <p:sp>
        <p:nvSpPr>
          <p:cNvPr id="11" name="TextBox 10">
            <a:extLst>
              <a:ext uri="{FF2B5EF4-FFF2-40B4-BE49-F238E27FC236}">
                <a16:creationId xmlns:a16="http://schemas.microsoft.com/office/drawing/2014/main" id="{E3019D3F-4B1B-42DA-B3A9-5FD7353D9052}"/>
              </a:ext>
            </a:extLst>
          </p:cNvPr>
          <p:cNvSpPr txBox="1"/>
          <p:nvPr/>
        </p:nvSpPr>
        <p:spPr>
          <a:xfrm>
            <a:off x="874922" y="4733869"/>
            <a:ext cx="3047723" cy="523220"/>
          </a:xfrm>
          <a:prstGeom prst="rect">
            <a:avLst/>
          </a:prstGeom>
          <a:noFill/>
        </p:spPr>
        <p:txBody>
          <a:bodyPr wrap="square" rtlCol="0">
            <a:spAutoFit/>
          </a:bodyPr>
          <a:lstStyle/>
          <a:p>
            <a:r>
              <a:rPr lang="en-GB" sz="2800" dirty="0">
                <a:latin typeface="Arial Rounded MT Bold" panose="020F0704030504030204" pitchFamily="34" charset="0"/>
                <a:hlinkClick r:id="rId5" action="ppaction://hlinksldjump"/>
              </a:rPr>
              <a:t>metaphors</a:t>
            </a:r>
            <a:endParaRPr lang="en-GB" sz="2800" dirty="0">
              <a:latin typeface="Arial Rounded MT Bold" panose="020F0704030504030204" pitchFamily="34" charset="0"/>
            </a:endParaRPr>
          </a:p>
        </p:txBody>
      </p:sp>
      <p:sp>
        <p:nvSpPr>
          <p:cNvPr id="12" name="TextBox 11">
            <a:extLst>
              <a:ext uri="{FF2B5EF4-FFF2-40B4-BE49-F238E27FC236}">
                <a16:creationId xmlns:a16="http://schemas.microsoft.com/office/drawing/2014/main" id="{02D954B2-2AE0-4B12-81CE-684CE57A81A9}"/>
              </a:ext>
            </a:extLst>
          </p:cNvPr>
          <p:cNvSpPr txBox="1"/>
          <p:nvPr/>
        </p:nvSpPr>
        <p:spPr>
          <a:xfrm>
            <a:off x="8156852" y="3652558"/>
            <a:ext cx="3047723" cy="1384995"/>
          </a:xfrm>
          <a:prstGeom prst="rect">
            <a:avLst/>
          </a:prstGeom>
          <a:noFill/>
        </p:spPr>
        <p:txBody>
          <a:bodyPr wrap="square" rtlCol="0">
            <a:spAutoFit/>
          </a:bodyPr>
          <a:lstStyle/>
          <a:p>
            <a:r>
              <a:rPr lang="en-GB" sz="2800" dirty="0">
                <a:latin typeface="Arial Rounded MT Bold" panose="020F0704030504030204" pitchFamily="34" charset="0"/>
                <a:hlinkClick r:id="rId6" action="ppaction://hlinksldjump"/>
              </a:rPr>
              <a:t>Variety of sentence structures</a:t>
            </a:r>
            <a:endParaRPr lang="en-GB" sz="2800" dirty="0">
              <a:latin typeface="Arial Rounded MT Bold" panose="020F0704030504030204" pitchFamily="34" charset="0"/>
            </a:endParaRPr>
          </a:p>
        </p:txBody>
      </p:sp>
    </p:spTree>
    <p:extLst>
      <p:ext uri="{BB962C8B-B14F-4D97-AF65-F5344CB8AC3E}">
        <p14:creationId xmlns:p14="http://schemas.microsoft.com/office/powerpoint/2010/main" val="7099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ircle(in)">
                                      <p:cBhvr>
                                        <p:cTn id="7" dur="2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circle(in)">
                                      <p:cBhvr>
                                        <p:cTn id="12" dur="20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 calcmode="lin" valueType="num">
                                      <p:cBhvr>
                                        <p:cTn id="17"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8"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19"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20" dur="1000"/>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p:cTn id="25"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6"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27" dur="1000" fill="hold"/>
                                        <p:tgtEl>
                                          <p:spTgt spid="9">
                                            <p:txEl>
                                              <p:pRg st="0" end="0"/>
                                            </p:txEl>
                                          </p:spTgt>
                                        </p:tgtEl>
                                        <p:attrNameLst>
                                          <p:attrName>style.rotation</p:attrName>
                                        </p:attrNameLst>
                                      </p:cBhvr>
                                      <p:tavLst>
                                        <p:tav tm="0">
                                          <p:val>
                                            <p:fltVal val="90"/>
                                          </p:val>
                                        </p:tav>
                                        <p:tav tm="100000">
                                          <p:val>
                                            <p:fltVal val="0"/>
                                          </p:val>
                                        </p:tav>
                                      </p:tavLst>
                                    </p:anim>
                                    <p:animEffect transition="in" filter="fade">
                                      <p:cBhvr>
                                        <p:cTn id="28" dur="1000"/>
                                        <p:tgtEl>
                                          <p:spTgt spid="9">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10">
                                            <p:txEl>
                                              <p:pRg st="0" end="0"/>
                                            </p:txEl>
                                          </p:spTgt>
                                        </p:tgtEl>
                                        <p:attrNameLst>
                                          <p:attrName>style.visibility</p:attrName>
                                        </p:attrNameLst>
                                      </p:cBhvr>
                                      <p:to>
                                        <p:strVal val="visible"/>
                                      </p:to>
                                    </p:set>
                                    <p:anim calcmode="lin" valueType="num">
                                      <p:cBhvr>
                                        <p:cTn id="33" dur="1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34" dur="1000" fill="hold"/>
                                        <p:tgtEl>
                                          <p:spTgt spid="10">
                                            <p:txEl>
                                              <p:pRg st="0" end="0"/>
                                            </p:txEl>
                                          </p:spTgt>
                                        </p:tgtEl>
                                        <p:attrNameLst>
                                          <p:attrName>ppt_h</p:attrName>
                                        </p:attrNameLst>
                                      </p:cBhvr>
                                      <p:tavLst>
                                        <p:tav tm="0">
                                          <p:val>
                                            <p:fltVal val="0"/>
                                          </p:val>
                                        </p:tav>
                                        <p:tav tm="100000">
                                          <p:val>
                                            <p:strVal val="#ppt_h"/>
                                          </p:val>
                                        </p:tav>
                                      </p:tavLst>
                                    </p:anim>
                                    <p:anim calcmode="lin" valueType="num">
                                      <p:cBhvr>
                                        <p:cTn id="35" dur="1000" fill="hold"/>
                                        <p:tgtEl>
                                          <p:spTgt spid="10">
                                            <p:txEl>
                                              <p:pRg st="0" end="0"/>
                                            </p:txEl>
                                          </p:spTgt>
                                        </p:tgtEl>
                                        <p:attrNameLst>
                                          <p:attrName>style.rotation</p:attrName>
                                        </p:attrNameLst>
                                      </p:cBhvr>
                                      <p:tavLst>
                                        <p:tav tm="0">
                                          <p:val>
                                            <p:fltVal val="90"/>
                                          </p:val>
                                        </p:tav>
                                        <p:tav tm="100000">
                                          <p:val>
                                            <p:fltVal val="0"/>
                                          </p:val>
                                        </p:tav>
                                      </p:tavLst>
                                    </p:anim>
                                    <p:animEffect transition="in" filter="fade">
                                      <p:cBhvr>
                                        <p:cTn id="36" dur="1000"/>
                                        <p:tgtEl>
                                          <p:spTgt spid="10">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1">
                                            <p:txEl>
                                              <p:pRg st="0" end="0"/>
                                            </p:txEl>
                                          </p:spTgt>
                                        </p:tgtEl>
                                        <p:attrNameLst>
                                          <p:attrName>style.visibility</p:attrName>
                                        </p:attrNameLst>
                                      </p:cBhvr>
                                      <p:to>
                                        <p:strVal val="visible"/>
                                      </p:to>
                                    </p:set>
                                    <p:anim calcmode="lin" valueType="num">
                                      <p:cBhvr>
                                        <p:cTn id="41" dur="1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42" dur="1000" fill="hold"/>
                                        <p:tgtEl>
                                          <p:spTgt spid="11">
                                            <p:txEl>
                                              <p:pRg st="0" end="0"/>
                                            </p:txEl>
                                          </p:spTgt>
                                        </p:tgtEl>
                                        <p:attrNameLst>
                                          <p:attrName>ppt_h</p:attrName>
                                        </p:attrNameLst>
                                      </p:cBhvr>
                                      <p:tavLst>
                                        <p:tav tm="0">
                                          <p:val>
                                            <p:fltVal val="0"/>
                                          </p:val>
                                        </p:tav>
                                        <p:tav tm="100000">
                                          <p:val>
                                            <p:strVal val="#ppt_h"/>
                                          </p:val>
                                        </p:tav>
                                      </p:tavLst>
                                    </p:anim>
                                    <p:anim calcmode="lin" valueType="num">
                                      <p:cBhvr>
                                        <p:cTn id="43" dur="1000" fill="hold"/>
                                        <p:tgtEl>
                                          <p:spTgt spid="11">
                                            <p:txEl>
                                              <p:pRg st="0" end="0"/>
                                            </p:txEl>
                                          </p:spTgt>
                                        </p:tgtEl>
                                        <p:attrNameLst>
                                          <p:attrName>style.rotation</p:attrName>
                                        </p:attrNameLst>
                                      </p:cBhvr>
                                      <p:tavLst>
                                        <p:tav tm="0">
                                          <p:val>
                                            <p:fltVal val="90"/>
                                          </p:val>
                                        </p:tav>
                                        <p:tav tm="100000">
                                          <p:val>
                                            <p:fltVal val="0"/>
                                          </p:val>
                                        </p:tav>
                                      </p:tavLst>
                                    </p:anim>
                                    <p:animEffect transition="in" filter="fade">
                                      <p:cBhvr>
                                        <p:cTn id="44" dur="1000"/>
                                        <p:tgtEl>
                                          <p:spTgt spid="11">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childTnLst>
                                    <p:set>
                                      <p:cBhvr>
                                        <p:cTn id="48" dur="1" fill="hold">
                                          <p:stCondLst>
                                            <p:cond delay="0"/>
                                          </p:stCondLst>
                                        </p:cTn>
                                        <p:tgtEl>
                                          <p:spTgt spid="12">
                                            <p:txEl>
                                              <p:pRg st="0" end="0"/>
                                            </p:txEl>
                                          </p:spTgt>
                                        </p:tgtEl>
                                        <p:attrNameLst>
                                          <p:attrName>style.visibility</p:attrName>
                                        </p:attrNameLst>
                                      </p:cBhvr>
                                      <p:to>
                                        <p:strVal val="visible"/>
                                      </p:to>
                                    </p:set>
                                    <p:anim calcmode="lin" valueType="num">
                                      <p:cBhvr>
                                        <p:cTn id="49"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50" dur="1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51" dur="1000" fill="hold"/>
                                        <p:tgtEl>
                                          <p:spTgt spid="12">
                                            <p:txEl>
                                              <p:pRg st="0" end="0"/>
                                            </p:txEl>
                                          </p:spTgt>
                                        </p:tgtEl>
                                        <p:attrNameLst>
                                          <p:attrName>style.rotation</p:attrName>
                                        </p:attrNameLst>
                                      </p:cBhvr>
                                      <p:tavLst>
                                        <p:tav tm="0">
                                          <p:val>
                                            <p:fltVal val="90"/>
                                          </p:val>
                                        </p:tav>
                                        <p:tav tm="100000">
                                          <p:val>
                                            <p:fltVal val="0"/>
                                          </p:val>
                                        </p:tav>
                                      </p:tavLst>
                                    </p:anim>
                                    <p:animEffect transition="in" filter="fade">
                                      <p:cBhvr>
                                        <p:cTn id="52" dur="1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B3CB1-5332-4CAC-A635-0FD83E5CFFC5}"/>
              </a:ext>
            </a:extLst>
          </p:cNvPr>
          <p:cNvSpPr>
            <a:spLocks noGrp="1"/>
          </p:cNvSpPr>
          <p:nvPr>
            <p:ph type="title"/>
          </p:nvPr>
        </p:nvSpPr>
        <p:spPr>
          <a:xfrm>
            <a:off x="685802" y="685800"/>
            <a:ext cx="4951408" cy="1151965"/>
          </a:xfrm>
        </p:spPr>
        <p:txBody>
          <a:bodyPr>
            <a:normAutofit/>
          </a:bodyPr>
          <a:lstStyle/>
          <a:p>
            <a:r>
              <a:rPr lang="en-GB" dirty="0"/>
              <a:t>Your task</a:t>
            </a:r>
            <a:endParaRPr lang="en-GB"/>
          </a:p>
        </p:txBody>
      </p:sp>
      <p:sp>
        <p:nvSpPr>
          <p:cNvPr id="9" name="Content Placeholder 8">
            <a:extLst>
              <a:ext uri="{FF2B5EF4-FFF2-40B4-BE49-F238E27FC236}">
                <a16:creationId xmlns:a16="http://schemas.microsoft.com/office/drawing/2014/main" id="{D0F37CEF-771E-4AF6-BF30-D89FFB509800}"/>
              </a:ext>
            </a:extLst>
          </p:cNvPr>
          <p:cNvSpPr>
            <a:spLocks noGrp="1"/>
          </p:cNvSpPr>
          <p:nvPr>
            <p:ph sz="quarter" idx="13"/>
          </p:nvPr>
        </p:nvSpPr>
        <p:spPr>
          <a:xfrm>
            <a:off x="685801" y="2076423"/>
            <a:ext cx="4951410" cy="3288739"/>
          </a:xfrm>
        </p:spPr>
        <p:txBody>
          <a:bodyPr>
            <a:normAutofit/>
          </a:bodyPr>
          <a:lstStyle/>
          <a:p>
            <a:r>
              <a:rPr lang="en-US" dirty="0"/>
              <a:t>Can you look at the extract and identify all the features we have discussed.</a:t>
            </a:r>
          </a:p>
          <a:p>
            <a:r>
              <a:rPr lang="en-US" dirty="0"/>
              <a:t>Create a colour key, each colour representing a different feature.</a:t>
            </a:r>
          </a:p>
          <a:p>
            <a:r>
              <a:rPr lang="en-US" dirty="0"/>
              <a:t>You can use  Microsoft word or paper, it’s completely up to you</a:t>
            </a:r>
          </a:p>
        </p:txBody>
      </p:sp>
      <p:pic>
        <p:nvPicPr>
          <p:cNvPr id="7" name="Content Placeholder 3">
            <a:extLst>
              <a:ext uri="{FF2B5EF4-FFF2-40B4-BE49-F238E27FC236}">
                <a16:creationId xmlns:a16="http://schemas.microsoft.com/office/drawing/2014/main" id="{61094C3F-B778-4B9C-8C1C-7223C3F24C83}"/>
              </a:ext>
            </a:extLst>
          </p:cNvPr>
          <p:cNvPicPr>
            <a:picLocks noChangeAspect="1"/>
          </p:cNvPicPr>
          <p:nvPr/>
        </p:nvPicPr>
        <p:blipFill rotWithShape="1">
          <a:blip r:embed="rId3"/>
          <a:srcRect t="3627" r="3" b="13260"/>
          <a:stretch/>
        </p:blipFill>
        <p:spPr>
          <a:xfrm>
            <a:off x="6094410" y="10"/>
            <a:ext cx="5310189" cy="5301586"/>
          </a:xfrm>
          <a:prstGeom prst="rect">
            <a:avLst/>
          </a:prstGeom>
          <a:ln w="57150" cmpd="thinThick">
            <a:solidFill>
              <a:schemeClr val="bg1">
                <a:lumMod val="50000"/>
              </a:schemeClr>
            </a:solidFill>
            <a:miter lim="800000"/>
          </a:ln>
        </p:spPr>
      </p:pic>
    </p:spTree>
    <p:extLst>
      <p:ext uri="{BB962C8B-B14F-4D97-AF65-F5344CB8AC3E}">
        <p14:creationId xmlns:p14="http://schemas.microsoft.com/office/powerpoint/2010/main" val="610723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76E8DBD-6DBD-4FCB-8FE8-8F0425C0B67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a:extLst>
              <a:ext uri="{FF2B5EF4-FFF2-40B4-BE49-F238E27FC236}">
                <a16:creationId xmlns:a16="http://schemas.microsoft.com/office/drawing/2014/main" id="{70BE0118-665B-49AC-8ED9-B29C009CED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DB8E4593-3024-4A7B-92FB-8114D72E57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6" name="Freeform 25">
            <a:extLst>
              <a:ext uri="{FF2B5EF4-FFF2-40B4-BE49-F238E27FC236}">
                <a16:creationId xmlns:a16="http://schemas.microsoft.com/office/drawing/2014/main" id="{F72029E6-113E-4A42-8D29-4B796B39B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8" name="Freeform 14">
            <a:extLst>
              <a:ext uri="{FF2B5EF4-FFF2-40B4-BE49-F238E27FC236}">
                <a16:creationId xmlns:a16="http://schemas.microsoft.com/office/drawing/2014/main" id="{FBAE6AE5-2B20-46E6-B338-A385BFF09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0" name="5-Point Star 24">
            <a:extLst>
              <a:ext uri="{FF2B5EF4-FFF2-40B4-BE49-F238E27FC236}">
                <a16:creationId xmlns:a16="http://schemas.microsoft.com/office/drawing/2014/main" id="{4555B12C-E2CF-448D-918F-96D0958DC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pic>
        <p:nvPicPr>
          <p:cNvPr id="22" name="Picture 21">
            <a:extLst>
              <a:ext uri="{FF2B5EF4-FFF2-40B4-BE49-F238E27FC236}">
                <a16:creationId xmlns:a16="http://schemas.microsoft.com/office/drawing/2014/main" id="{47458151-6535-4712-9D31-5BFEBD2205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4" name="Rectangle 23">
            <a:extLst>
              <a:ext uri="{FF2B5EF4-FFF2-40B4-BE49-F238E27FC236}">
                <a16:creationId xmlns:a16="http://schemas.microsoft.com/office/drawing/2014/main" id="{28F956D1-3AF5-47E1-BF12-D331E34AAA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6" y="0"/>
            <a:ext cx="4632997" cy="6858000"/>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4A5A7DD1-718C-42BE-9B90-4D960E22E3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6" y="0"/>
            <a:ext cx="4293205" cy="6576643"/>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a:extLst>
              <a:ext uri="{FF2B5EF4-FFF2-40B4-BE49-F238E27FC236}">
                <a16:creationId xmlns:a16="http://schemas.microsoft.com/office/drawing/2014/main" id="{C6C0D8A0-BF42-46CC-AF8B-43F41CADB871}"/>
              </a:ext>
            </a:extLst>
          </p:cNvPr>
          <p:cNvSpPr>
            <a:spLocks noGrp="1"/>
          </p:cNvSpPr>
          <p:nvPr>
            <p:ph type="title"/>
          </p:nvPr>
        </p:nvSpPr>
        <p:spPr>
          <a:xfrm>
            <a:off x="446663" y="1304458"/>
            <a:ext cx="3326650" cy="2901781"/>
          </a:xfrm>
        </p:spPr>
        <p:txBody>
          <a:bodyPr vert="horz" lIns="91440" tIns="45720" rIns="91440" bIns="45720" rtlCol="0" anchor="b">
            <a:normAutofit/>
          </a:bodyPr>
          <a:lstStyle/>
          <a:p>
            <a:pPr algn="r"/>
            <a:r>
              <a:rPr lang="en-US" sz="6600"/>
              <a:t>Pearl Diver</a:t>
            </a:r>
          </a:p>
        </p:txBody>
      </p:sp>
      <p:sp>
        <p:nvSpPr>
          <p:cNvPr id="28" name="Rectangle 27">
            <a:extLst>
              <a:ext uri="{FF2B5EF4-FFF2-40B4-BE49-F238E27FC236}">
                <a16:creationId xmlns:a16="http://schemas.microsoft.com/office/drawing/2014/main" id="{9DE02FF1-20BC-4306-B0FB-AE6D71D737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248871" cy="226225"/>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89A8C427-1B47-42B2-9206-1F34BE757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52622"/>
            <a:ext cx="4250216"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32" name="Rectangle 31">
            <a:extLst>
              <a:ext uri="{FF2B5EF4-FFF2-40B4-BE49-F238E27FC236}">
                <a16:creationId xmlns:a16="http://schemas.microsoft.com/office/drawing/2014/main" id="{C9864909-0F48-48BD-B525-B293738D4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1883" y="450792"/>
            <a:ext cx="6636823" cy="5950008"/>
          </a:xfrm>
          <a:prstGeom prst="rect">
            <a:avLst/>
          </a:prstGeom>
          <a:solidFill>
            <a:schemeClr val="bg1"/>
          </a:solidFill>
          <a:ln w="57150" cmpd="thinThick">
            <a:noFill/>
            <a:miter lim="800000"/>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3">
            <a:extLst>
              <a:ext uri="{FF2B5EF4-FFF2-40B4-BE49-F238E27FC236}">
                <a16:creationId xmlns:a16="http://schemas.microsoft.com/office/drawing/2014/main" id="{78C5A375-F9E4-4372-9B08-585A96898BE7}"/>
              </a:ext>
            </a:extLst>
          </p:cNvPr>
          <p:cNvPicPr>
            <a:picLocks noGrp="1" noChangeAspect="1"/>
          </p:cNvPicPr>
          <p:nvPr>
            <p:ph sz="quarter" idx="13"/>
          </p:nvPr>
        </p:nvPicPr>
        <p:blipFill>
          <a:blip r:embed="rId4"/>
          <a:stretch>
            <a:fillRect/>
          </a:stretch>
        </p:blipFill>
        <p:spPr>
          <a:xfrm>
            <a:off x="5878692" y="684680"/>
            <a:ext cx="5060121" cy="5482657"/>
          </a:xfrm>
          <a:prstGeom prst="rect">
            <a:avLst/>
          </a:prstGeom>
        </p:spPr>
      </p:pic>
    </p:spTree>
    <p:extLst>
      <p:ext uri="{BB962C8B-B14F-4D97-AF65-F5344CB8AC3E}">
        <p14:creationId xmlns:p14="http://schemas.microsoft.com/office/powerpoint/2010/main" val="1853633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DBC1B-1B1C-4441-A20D-5434E95C6A34}"/>
              </a:ext>
            </a:extLst>
          </p:cNvPr>
          <p:cNvSpPr>
            <a:spLocks noGrp="1"/>
          </p:cNvSpPr>
          <p:nvPr>
            <p:ph type="title"/>
          </p:nvPr>
        </p:nvSpPr>
        <p:spPr/>
        <p:txBody>
          <a:bodyPr/>
          <a:lstStyle/>
          <a:p>
            <a:pPr algn="ctr"/>
            <a:r>
              <a:rPr lang="en-GB" dirty="0"/>
              <a:t>Powerful verbs</a:t>
            </a:r>
          </a:p>
        </p:txBody>
      </p:sp>
      <p:sp>
        <p:nvSpPr>
          <p:cNvPr id="3" name="Content Placeholder 2">
            <a:extLst>
              <a:ext uri="{FF2B5EF4-FFF2-40B4-BE49-F238E27FC236}">
                <a16:creationId xmlns:a16="http://schemas.microsoft.com/office/drawing/2014/main" id="{72D3BA77-14FB-4666-B42C-0B98B11C57DF}"/>
              </a:ext>
            </a:extLst>
          </p:cNvPr>
          <p:cNvSpPr>
            <a:spLocks noGrp="1"/>
          </p:cNvSpPr>
          <p:nvPr>
            <p:ph sz="quarter" idx="13"/>
          </p:nvPr>
        </p:nvSpPr>
        <p:spPr/>
        <p:txBody>
          <a:bodyPr>
            <a:normAutofit/>
          </a:bodyPr>
          <a:lstStyle/>
          <a:p>
            <a:r>
              <a:rPr lang="en-GB" sz="3200" b="1" dirty="0"/>
              <a:t>Powerful verbs</a:t>
            </a:r>
            <a:r>
              <a:rPr lang="en-GB" sz="3200" dirty="0"/>
              <a:t> are </a:t>
            </a:r>
            <a:r>
              <a:rPr lang="en-GB" sz="3200" b="1" dirty="0"/>
              <a:t>verbs</a:t>
            </a:r>
            <a:r>
              <a:rPr lang="en-GB" sz="3200" dirty="0"/>
              <a:t> that are descriptive and exciting. They can make a piece of writing much more fun to read. </a:t>
            </a:r>
            <a:r>
              <a:rPr lang="en-GB" sz="3200" b="1" dirty="0"/>
              <a:t>Verbs</a:t>
            </a:r>
            <a:r>
              <a:rPr lang="en-GB" sz="3200" dirty="0"/>
              <a:t> are words which describe an action or state of being, whilst </a:t>
            </a:r>
            <a:r>
              <a:rPr lang="en-GB" sz="3200" b="1" dirty="0"/>
              <a:t>powerful verbs</a:t>
            </a:r>
            <a:r>
              <a:rPr lang="en-GB" sz="3200" dirty="0"/>
              <a:t> are </a:t>
            </a:r>
            <a:r>
              <a:rPr lang="en-GB" sz="3200" b="1" dirty="0"/>
              <a:t>verbs</a:t>
            </a:r>
            <a:r>
              <a:rPr lang="en-GB" sz="3200" dirty="0"/>
              <a:t> that engage the reader.</a:t>
            </a:r>
          </a:p>
        </p:txBody>
      </p:sp>
    </p:spTree>
    <p:extLst>
      <p:ext uri="{BB962C8B-B14F-4D97-AF65-F5344CB8AC3E}">
        <p14:creationId xmlns:p14="http://schemas.microsoft.com/office/powerpoint/2010/main" val="1866578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1A3AD-2377-4C3F-99BE-195D57A08521}"/>
              </a:ext>
            </a:extLst>
          </p:cNvPr>
          <p:cNvSpPr>
            <a:spLocks noGrp="1"/>
          </p:cNvSpPr>
          <p:nvPr>
            <p:ph type="title"/>
          </p:nvPr>
        </p:nvSpPr>
        <p:spPr>
          <a:xfrm>
            <a:off x="8009812" y="685800"/>
            <a:ext cx="3072869" cy="1151965"/>
          </a:xfrm>
        </p:spPr>
        <p:txBody>
          <a:bodyPr>
            <a:normAutofit/>
          </a:bodyPr>
          <a:lstStyle/>
          <a:p>
            <a:r>
              <a:rPr lang="en-GB" sz="4400"/>
              <a:t>adjectives</a:t>
            </a:r>
          </a:p>
        </p:txBody>
      </p:sp>
      <p:sp>
        <p:nvSpPr>
          <p:cNvPr id="192" name="Rectangle 191">
            <a:extLst>
              <a:ext uri="{FF2B5EF4-FFF2-40B4-BE49-F238E27FC236}">
                <a16:creationId xmlns:a16="http://schemas.microsoft.com/office/drawing/2014/main" id="{40EBDF3C-61A6-450C-8532-9276D9A1E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0240" y="457200"/>
            <a:ext cx="7045932" cy="4686138"/>
          </a:xfrm>
          <a:prstGeom prst="rect">
            <a:avLst/>
          </a:prstGeom>
          <a:solidFill>
            <a:schemeClr val="bg1"/>
          </a:solidFill>
          <a:ln w="57150" cmpd="thinThick">
            <a:solidFill>
              <a:schemeClr val="bg1">
                <a:lumMod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Adjectives-this may be kiddish, but it's a good list | Teaching ...">
            <a:extLst>
              <a:ext uri="{FF2B5EF4-FFF2-40B4-BE49-F238E27FC236}">
                <a16:creationId xmlns:a16="http://schemas.microsoft.com/office/drawing/2014/main" id="{76CB3D26-9023-4575-A33D-2C789ECA8CB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0240" y="457200"/>
            <a:ext cx="7045932" cy="468613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03B9B18-2B33-4D5D-9F89-4A3E7F1A7B3B}"/>
              </a:ext>
            </a:extLst>
          </p:cNvPr>
          <p:cNvSpPr>
            <a:spLocks noGrp="1"/>
          </p:cNvSpPr>
          <p:nvPr>
            <p:ph sz="quarter" idx="13"/>
          </p:nvPr>
        </p:nvSpPr>
        <p:spPr>
          <a:xfrm>
            <a:off x="8006592" y="2071048"/>
            <a:ext cx="3076090" cy="3072290"/>
          </a:xfrm>
        </p:spPr>
        <p:txBody>
          <a:bodyPr anchor="t">
            <a:normAutofit/>
          </a:bodyPr>
          <a:lstStyle/>
          <a:p>
            <a:r>
              <a:rPr lang="en-GB" sz="1800" b="1" dirty="0"/>
              <a:t>Adjectives</a:t>
            </a:r>
            <a:r>
              <a:rPr lang="en-GB" sz="1800" dirty="0"/>
              <a:t> describe, identify or modify a noun or a pronoun!</a:t>
            </a:r>
          </a:p>
          <a:p>
            <a:pPr marL="0" indent="0">
              <a:buNone/>
            </a:pPr>
            <a:r>
              <a:rPr lang="en-GB" sz="1800" dirty="0">
                <a:hlinkClick r:id="rId4" action="ppaction://hlinksldjump"/>
              </a:rPr>
              <a:t>Features of a text</a:t>
            </a:r>
            <a:endParaRPr lang="en-GB" sz="1800" dirty="0"/>
          </a:p>
        </p:txBody>
      </p:sp>
    </p:spTree>
    <p:extLst>
      <p:ext uri="{BB962C8B-B14F-4D97-AF65-F5344CB8AC3E}">
        <p14:creationId xmlns:p14="http://schemas.microsoft.com/office/powerpoint/2010/main" val="27390962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76E8DBD-6DBD-4FCB-8FE8-8F0425C0B67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1" name="Freeform 11">
            <a:extLst>
              <a:ext uri="{FF2B5EF4-FFF2-40B4-BE49-F238E27FC236}">
                <a16:creationId xmlns:a16="http://schemas.microsoft.com/office/drawing/2014/main" id="{70BE0118-665B-49AC-8ED9-B29C009CED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3" name="Freeform 13">
            <a:extLst>
              <a:ext uri="{FF2B5EF4-FFF2-40B4-BE49-F238E27FC236}">
                <a16:creationId xmlns:a16="http://schemas.microsoft.com/office/drawing/2014/main" id="{DB8E4593-3024-4A7B-92FB-8114D72E57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25">
            <a:extLst>
              <a:ext uri="{FF2B5EF4-FFF2-40B4-BE49-F238E27FC236}">
                <a16:creationId xmlns:a16="http://schemas.microsoft.com/office/drawing/2014/main" id="{F72029E6-113E-4A42-8D29-4B796B39B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7" name="Freeform 14">
            <a:extLst>
              <a:ext uri="{FF2B5EF4-FFF2-40B4-BE49-F238E27FC236}">
                <a16:creationId xmlns:a16="http://schemas.microsoft.com/office/drawing/2014/main" id="{FBAE6AE5-2B20-46E6-B338-A385BFF09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9" name="5-Point Star 24">
            <a:extLst>
              <a:ext uri="{FF2B5EF4-FFF2-40B4-BE49-F238E27FC236}">
                <a16:creationId xmlns:a16="http://schemas.microsoft.com/office/drawing/2014/main" id="{4555B12C-E2CF-448D-918F-96D0958DC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pic>
        <p:nvPicPr>
          <p:cNvPr id="21" name="Picture 20">
            <a:extLst>
              <a:ext uri="{FF2B5EF4-FFF2-40B4-BE49-F238E27FC236}">
                <a16:creationId xmlns:a16="http://schemas.microsoft.com/office/drawing/2014/main" id="{47458151-6535-4712-9D31-5BFEBD2205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3" name="Rectangle 22">
            <a:extLst>
              <a:ext uri="{FF2B5EF4-FFF2-40B4-BE49-F238E27FC236}">
                <a16:creationId xmlns:a16="http://schemas.microsoft.com/office/drawing/2014/main" id="{28F956D1-3AF5-47E1-BF12-D331E34AAA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6" y="0"/>
            <a:ext cx="4632997" cy="6858000"/>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5">
            <a:extLst>
              <a:ext uri="{FF2B5EF4-FFF2-40B4-BE49-F238E27FC236}">
                <a16:creationId xmlns:a16="http://schemas.microsoft.com/office/drawing/2014/main" id="{4A5A7DD1-718C-42BE-9B90-4D960E22E3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6" y="0"/>
            <a:ext cx="4293205" cy="6576643"/>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a:extLst>
              <a:ext uri="{FF2B5EF4-FFF2-40B4-BE49-F238E27FC236}">
                <a16:creationId xmlns:a16="http://schemas.microsoft.com/office/drawing/2014/main" id="{DCE7C002-BACF-4A8A-A8CB-AA4D38AAC786}"/>
              </a:ext>
            </a:extLst>
          </p:cNvPr>
          <p:cNvSpPr>
            <a:spLocks noGrp="1"/>
          </p:cNvSpPr>
          <p:nvPr>
            <p:ph type="title"/>
          </p:nvPr>
        </p:nvSpPr>
        <p:spPr>
          <a:xfrm>
            <a:off x="446663" y="1304458"/>
            <a:ext cx="3326650" cy="2901781"/>
          </a:xfrm>
        </p:spPr>
        <p:txBody>
          <a:bodyPr vert="horz" lIns="91440" tIns="45720" rIns="91440" bIns="45720" rtlCol="0" anchor="b">
            <a:normAutofit fontScale="90000"/>
          </a:bodyPr>
          <a:lstStyle/>
          <a:p>
            <a:pPr algn="r"/>
            <a:r>
              <a:rPr lang="en-US" sz="6600" dirty="0"/>
              <a:t>Similes</a:t>
            </a:r>
            <a:br>
              <a:rPr lang="en-US" sz="6600" dirty="0"/>
            </a:br>
            <a:br>
              <a:rPr lang="en-US" sz="6600" dirty="0"/>
            </a:br>
            <a:r>
              <a:rPr lang="en-GB" sz="1800" dirty="0">
                <a:hlinkClick r:id="rId4" action="ppaction://hlinksldjump"/>
              </a:rPr>
              <a:t>Features of a text</a:t>
            </a:r>
            <a:br>
              <a:rPr lang="en-GB" sz="6600" dirty="0"/>
            </a:br>
            <a:endParaRPr lang="en-US" sz="6600" dirty="0"/>
          </a:p>
        </p:txBody>
      </p:sp>
      <p:sp>
        <p:nvSpPr>
          <p:cNvPr id="27" name="Rectangle 26">
            <a:extLst>
              <a:ext uri="{FF2B5EF4-FFF2-40B4-BE49-F238E27FC236}">
                <a16:creationId xmlns:a16="http://schemas.microsoft.com/office/drawing/2014/main" id="{9DE02FF1-20BC-4306-B0FB-AE6D71D737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248871" cy="226225"/>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89A8C427-1B47-42B2-9206-1F34BE757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52622"/>
            <a:ext cx="4250216"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31" name="Rectangle 30">
            <a:extLst>
              <a:ext uri="{FF2B5EF4-FFF2-40B4-BE49-F238E27FC236}">
                <a16:creationId xmlns:a16="http://schemas.microsoft.com/office/drawing/2014/main" id="{C9864909-0F48-48BD-B525-B293738D4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1883" y="450792"/>
            <a:ext cx="6636823" cy="5950008"/>
          </a:xfrm>
          <a:prstGeom prst="rect">
            <a:avLst/>
          </a:prstGeom>
          <a:solidFill>
            <a:schemeClr val="bg1"/>
          </a:solidFill>
          <a:ln w="57150" cmpd="thinThick">
            <a:noFill/>
            <a:miter lim="800000"/>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3FA27FBB-E7B6-4E81-B064-3379499210AC}"/>
              </a:ext>
            </a:extLst>
          </p:cNvPr>
          <p:cNvPicPr>
            <a:picLocks noGrp="1" noChangeAspect="1"/>
          </p:cNvPicPr>
          <p:nvPr>
            <p:ph sz="quarter" idx="13"/>
          </p:nvPr>
        </p:nvPicPr>
        <p:blipFill>
          <a:blip r:embed="rId5"/>
          <a:stretch>
            <a:fillRect/>
          </a:stretch>
        </p:blipFill>
        <p:spPr>
          <a:xfrm>
            <a:off x="5388005" y="684680"/>
            <a:ext cx="6041494" cy="5482657"/>
          </a:xfrm>
          <a:prstGeom prst="rect">
            <a:avLst/>
          </a:prstGeom>
        </p:spPr>
      </p:pic>
    </p:spTree>
    <p:extLst>
      <p:ext uri="{BB962C8B-B14F-4D97-AF65-F5344CB8AC3E}">
        <p14:creationId xmlns:p14="http://schemas.microsoft.com/office/powerpoint/2010/main" val="767278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76E8DBD-6DBD-4FCB-8FE8-8F0425C0B67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1" name="Freeform 11">
            <a:extLst>
              <a:ext uri="{FF2B5EF4-FFF2-40B4-BE49-F238E27FC236}">
                <a16:creationId xmlns:a16="http://schemas.microsoft.com/office/drawing/2014/main" id="{70BE0118-665B-49AC-8ED9-B29C009CED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3" name="Freeform 13">
            <a:extLst>
              <a:ext uri="{FF2B5EF4-FFF2-40B4-BE49-F238E27FC236}">
                <a16:creationId xmlns:a16="http://schemas.microsoft.com/office/drawing/2014/main" id="{DB8E4593-3024-4A7B-92FB-8114D72E57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25">
            <a:extLst>
              <a:ext uri="{FF2B5EF4-FFF2-40B4-BE49-F238E27FC236}">
                <a16:creationId xmlns:a16="http://schemas.microsoft.com/office/drawing/2014/main" id="{F72029E6-113E-4A42-8D29-4B796B39B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7" name="Freeform 14">
            <a:extLst>
              <a:ext uri="{FF2B5EF4-FFF2-40B4-BE49-F238E27FC236}">
                <a16:creationId xmlns:a16="http://schemas.microsoft.com/office/drawing/2014/main" id="{FBAE6AE5-2B20-46E6-B338-A385BFF09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9" name="5-Point Star 24">
            <a:extLst>
              <a:ext uri="{FF2B5EF4-FFF2-40B4-BE49-F238E27FC236}">
                <a16:creationId xmlns:a16="http://schemas.microsoft.com/office/drawing/2014/main" id="{4555B12C-E2CF-448D-918F-96D0958DC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pic>
        <p:nvPicPr>
          <p:cNvPr id="21" name="Picture 20">
            <a:extLst>
              <a:ext uri="{FF2B5EF4-FFF2-40B4-BE49-F238E27FC236}">
                <a16:creationId xmlns:a16="http://schemas.microsoft.com/office/drawing/2014/main" id="{47458151-6535-4712-9D31-5BFEBD2205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3" name="Rectangle 22">
            <a:extLst>
              <a:ext uri="{FF2B5EF4-FFF2-40B4-BE49-F238E27FC236}">
                <a16:creationId xmlns:a16="http://schemas.microsoft.com/office/drawing/2014/main" id="{28F956D1-3AF5-47E1-BF12-D331E34AAA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6" y="0"/>
            <a:ext cx="4632997" cy="6858000"/>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5">
            <a:extLst>
              <a:ext uri="{FF2B5EF4-FFF2-40B4-BE49-F238E27FC236}">
                <a16:creationId xmlns:a16="http://schemas.microsoft.com/office/drawing/2014/main" id="{4A5A7DD1-718C-42BE-9B90-4D960E22E3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6" y="0"/>
            <a:ext cx="4293205" cy="6576643"/>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a:extLst>
              <a:ext uri="{FF2B5EF4-FFF2-40B4-BE49-F238E27FC236}">
                <a16:creationId xmlns:a16="http://schemas.microsoft.com/office/drawing/2014/main" id="{F2131525-B9AC-4A28-A690-E6DEB5B99E0E}"/>
              </a:ext>
            </a:extLst>
          </p:cNvPr>
          <p:cNvSpPr>
            <a:spLocks noGrp="1"/>
          </p:cNvSpPr>
          <p:nvPr>
            <p:ph type="title"/>
          </p:nvPr>
        </p:nvSpPr>
        <p:spPr>
          <a:xfrm>
            <a:off x="446663" y="1304458"/>
            <a:ext cx="3326650" cy="2901781"/>
          </a:xfrm>
        </p:spPr>
        <p:txBody>
          <a:bodyPr vert="horz" lIns="91440" tIns="45720" rIns="91440" bIns="45720" rtlCol="0" anchor="b">
            <a:normAutofit/>
          </a:bodyPr>
          <a:lstStyle/>
          <a:p>
            <a:pPr algn="r"/>
            <a:r>
              <a:rPr lang="en-US" sz="5100" dirty="0"/>
              <a:t>Metaphors</a:t>
            </a:r>
            <a:br>
              <a:rPr lang="en-US" sz="5100" dirty="0"/>
            </a:br>
            <a:br>
              <a:rPr lang="en-US" sz="5100" dirty="0"/>
            </a:br>
            <a:r>
              <a:rPr lang="en-US" sz="1800" dirty="0">
                <a:hlinkClick r:id="rId4"/>
              </a:rPr>
              <a:t>Similes and Metaphors </a:t>
            </a:r>
            <a:r>
              <a:rPr lang="en-US" sz="1800" dirty="0" err="1">
                <a:hlinkClick r:id="rId4"/>
              </a:rPr>
              <a:t>bbc</a:t>
            </a:r>
            <a:r>
              <a:rPr lang="en-US" sz="1800" dirty="0">
                <a:hlinkClick r:id="rId4"/>
              </a:rPr>
              <a:t> bitesize</a:t>
            </a:r>
            <a:br>
              <a:rPr lang="en-GB" dirty="0"/>
            </a:br>
            <a:endParaRPr lang="en-US" sz="5100" dirty="0"/>
          </a:p>
        </p:txBody>
      </p:sp>
      <p:sp>
        <p:nvSpPr>
          <p:cNvPr id="27" name="Rectangle 26">
            <a:extLst>
              <a:ext uri="{FF2B5EF4-FFF2-40B4-BE49-F238E27FC236}">
                <a16:creationId xmlns:a16="http://schemas.microsoft.com/office/drawing/2014/main" id="{9DE02FF1-20BC-4306-B0FB-AE6D71D737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248871" cy="226225"/>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89A8C427-1B47-42B2-9206-1F34BE757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52622"/>
            <a:ext cx="4250216"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31" name="Rectangle 30">
            <a:extLst>
              <a:ext uri="{FF2B5EF4-FFF2-40B4-BE49-F238E27FC236}">
                <a16:creationId xmlns:a16="http://schemas.microsoft.com/office/drawing/2014/main" id="{C9864909-0F48-48BD-B525-B293738D4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1883" y="450792"/>
            <a:ext cx="6636823" cy="5950008"/>
          </a:xfrm>
          <a:prstGeom prst="rect">
            <a:avLst/>
          </a:prstGeom>
          <a:solidFill>
            <a:schemeClr val="bg1"/>
          </a:solidFill>
          <a:ln w="57150" cmpd="thinThick">
            <a:noFill/>
            <a:miter lim="800000"/>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5DC723AC-1172-4993-90C4-537981F17E3F}"/>
              </a:ext>
            </a:extLst>
          </p:cNvPr>
          <p:cNvPicPr>
            <a:picLocks noGrp="1" noChangeAspect="1"/>
          </p:cNvPicPr>
          <p:nvPr>
            <p:ph sz="quarter" idx="13"/>
          </p:nvPr>
        </p:nvPicPr>
        <p:blipFill>
          <a:blip r:embed="rId5"/>
          <a:stretch>
            <a:fillRect/>
          </a:stretch>
        </p:blipFill>
        <p:spPr>
          <a:xfrm>
            <a:off x="5321367" y="1106059"/>
            <a:ext cx="6174771" cy="4639899"/>
          </a:xfrm>
          <a:prstGeom prst="rect">
            <a:avLst/>
          </a:prstGeom>
        </p:spPr>
      </p:pic>
    </p:spTree>
    <p:extLst>
      <p:ext uri="{BB962C8B-B14F-4D97-AF65-F5344CB8AC3E}">
        <p14:creationId xmlns:p14="http://schemas.microsoft.com/office/powerpoint/2010/main" val="3216824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C886762-16F0-4868-B83A-26174621418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1" name="Freeform 11">
            <a:extLst>
              <a:ext uri="{FF2B5EF4-FFF2-40B4-BE49-F238E27FC236}">
                <a16:creationId xmlns:a16="http://schemas.microsoft.com/office/drawing/2014/main" id="{D2B54B4E-3454-4B76-B85A-8512B7729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3" name="Freeform 13">
            <a:extLst>
              <a:ext uri="{FF2B5EF4-FFF2-40B4-BE49-F238E27FC236}">
                <a16:creationId xmlns:a16="http://schemas.microsoft.com/office/drawing/2014/main" id="{7EFFE965-5586-4889-A74D-3A6080D04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25">
            <a:extLst>
              <a:ext uri="{FF2B5EF4-FFF2-40B4-BE49-F238E27FC236}">
                <a16:creationId xmlns:a16="http://schemas.microsoft.com/office/drawing/2014/main" id="{5BC4125D-18D9-4A65-82B6-C24FE9434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7" name="Freeform 14">
            <a:extLst>
              <a:ext uri="{FF2B5EF4-FFF2-40B4-BE49-F238E27FC236}">
                <a16:creationId xmlns:a16="http://schemas.microsoft.com/office/drawing/2014/main" id="{A86DE327-0F45-4F54-BB6C-68A093CE5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9" name="5-Point Star 24">
            <a:extLst>
              <a:ext uri="{FF2B5EF4-FFF2-40B4-BE49-F238E27FC236}">
                <a16:creationId xmlns:a16="http://schemas.microsoft.com/office/drawing/2014/main" id="{795857C2-E6E7-405A-B5A3-4DE3B50A7B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pic>
        <p:nvPicPr>
          <p:cNvPr id="21" name="Picture 20">
            <a:extLst>
              <a:ext uri="{FF2B5EF4-FFF2-40B4-BE49-F238E27FC236}">
                <a16:creationId xmlns:a16="http://schemas.microsoft.com/office/drawing/2014/main" id="{F793411C-A1D8-450D-9561-24C75D6D732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3" name="Rectangle 22">
            <a:extLst>
              <a:ext uri="{FF2B5EF4-FFF2-40B4-BE49-F238E27FC236}">
                <a16:creationId xmlns:a16="http://schemas.microsoft.com/office/drawing/2014/main" id="{CD4E68FE-D0E7-4AC4-9D37-BC9A10E710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6" y="0"/>
            <a:ext cx="4632997" cy="6858000"/>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5">
            <a:extLst>
              <a:ext uri="{FF2B5EF4-FFF2-40B4-BE49-F238E27FC236}">
                <a16:creationId xmlns:a16="http://schemas.microsoft.com/office/drawing/2014/main" id="{9F958711-6F0F-4DAF-B6D7-38676273C0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6" y="0"/>
            <a:ext cx="4293205" cy="6576643"/>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a:extLst>
              <a:ext uri="{FF2B5EF4-FFF2-40B4-BE49-F238E27FC236}">
                <a16:creationId xmlns:a16="http://schemas.microsoft.com/office/drawing/2014/main" id="{A345FCBB-5A60-4023-80C7-F62C844FB78E}"/>
              </a:ext>
            </a:extLst>
          </p:cNvPr>
          <p:cNvSpPr>
            <a:spLocks noGrp="1"/>
          </p:cNvSpPr>
          <p:nvPr>
            <p:ph type="title"/>
          </p:nvPr>
        </p:nvSpPr>
        <p:spPr>
          <a:xfrm>
            <a:off x="446663" y="1304458"/>
            <a:ext cx="3326650" cy="2901781"/>
          </a:xfrm>
        </p:spPr>
        <p:txBody>
          <a:bodyPr vert="horz" lIns="91440" tIns="45720" rIns="91440" bIns="45720" rtlCol="0" anchor="b">
            <a:normAutofit fontScale="90000"/>
          </a:bodyPr>
          <a:lstStyle/>
          <a:p>
            <a:pPr algn="r"/>
            <a:r>
              <a:rPr lang="en-US" sz="5100" dirty="0"/>
              <a:t>Sentence structure</a:t>
            </a:r>
            <a:br>
              <a:rPr lang="en-US" sz="5100" dirty="0"/>
            </a:br>
            <a:br>
              <a:rPr lang="en-US" sz="5100" dirty="0"/>
            </a:br>
            <a:r>
              <a:rPr lang="en-GB" sz="2000" dirty="0">
                <a:hlinkClick r:id="rId4" action="ppaction://hlinksldjump"/>
              </a:rPr>
              <a:t>Features of a text</a:t>
            </a:r>
            <a:br>
              <a:rPr lang="en-GB" dirty="0"/>
            </a:br>
            <a:endParaRPr lang="en-US" sz="5100" dirty="0"/>
          </a:p>
        </p:txBody>
      </p:sp>
      <p:sp>
        <p:nvSpPr>
          <p:cNvPr id="27" name="Rectangle 26">
            <a:extLst>
              <a:ext uri="{FF2B5EF4-FFF2-40B4-BE49-F238E27FC236}">
                <a16:creationId xmlns:a16="http://schemas.microsoft.com/office/drawing/2014/main" id="{2D43839F-D746-4BD2-AF83-A2D59C171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6" y="0"/>
            <a:ext cx="4248871" cy="226225"/>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A022DB94-BA9F-403F-85B2-FD0A22CAD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37" y="5762147"/>
            <a:ext cx="4250216"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31" name="Rectangle 30">
            <a:extLst>
              <a:ext uri="{FF2B5EF4-FFF2-40B4-BE49-F238E27FC236}">
                <a16:creationId xmlns:a16="http://schemas.microsoft.com/office/drawing/2014/main" id="{1F0A5978-229F-41F1-B213-A2B43E442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1883" y="450792"/>
            <a:ext cx="6636823" cy="5950008"/>
          </a:xfrm>
          <a:prstGeom prst="rect">
            <a:avLst/>
          </a:prstGeom>
          <a:solidFill>
            <a:schemeClr val="bg1"/>
          </a:solidFill>
          <a:ln w="57150" cmpd="thinThick">
            <a:noFill/>
            <a:miter lim="800000"/>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5F38A3EB-C5BA-43A8-9AD1-C504D875C65F}"/>
              </a:ext>
            </a:extLst>
          </p:cNvPr>
          <p:cNvPicPr>
            <a:picLocks noGrp="1" noChangeAspect="1"/>
          </p:cNvPicPr>
          <p:nvPr>
            <p:ph sz="quarter" idx="13"/>
          </p:nvPr>
        </p:nvPicPr>
        <p:blipFill rotWithShape="1">
          <a:blip r:embed="rId5"/>
          <a:srcRect t="11209"/>
          <a:stretch/>
        </p:blipFill>
        <p:spPr>
          <a:xfrm>
            <a:off x="5321367" y="684680"/>
            <a:ext cx="6174771" cy="5482657"/>
          </a:xfrm>
          <a:prstGeom prst="rect">
            <a:avLst/>
          </a:prstGeom>
        </p:spPr>
      </p:pic>
    </p:spTree>
    <p:extLst>
      <p:ext uri="{BB962C8B-B14F-4D97-AF65-F5344CB8AC3E}">
        <p14:creationId xmlns:p14="http://schemas.microsoft.com/office/powerpoint/2010/main" val="39417769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TM04033927[[fn=Main Event]]</Template>
  <TotalTime>257</TotalTime>
  <Words>518</Words>
  <Application>Microsoft Office PowerPoint</Application>
  <PresentationFormat>Widescreen</PresentationFormat>
  <Paragraphs>40</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Arial Narrow</vt:lpstr>
      <vt:lpstr>Arial Rounded MT Bold</vt:lpstr>
      <vt:lpstr>Impact</vt:lpstr>
      <vt:lpstr>Main Event</vt:lpstr>
      <vt:lpstr>Tales from other countries</vt:lpstr>
      <vt:lpstr>PowerPoint Presentation</vt:lpstr>
      <vt:lpstr>The pearl diver</vt:lpstr>
      <vt:lpstr>This is an extract from the pearl diver</vt:lpstr>
      <vt:lpstr>PowerPoint Presentation</vt:lpstr>
      <vt:lpstr>PowerPoint Presentation</vt:lpstr>
      <vt:lpstr>What is pearl diving? </vt:lpstr>
      <vt:lpstr>Features of a text</vt:lpstr>
      <vt:lpstr>Your task</vt:lpstr>
      <vt:lpstr>Pearl Diver</vt:lpstr>
      <vt:lpstr>Powerful verbs</vt:lpstr>
      <vt:lpstr>adjectives</vt:lpstr>
      <vt:lpstr>Similes  Features of a text </vt:lpstr>
      <vt:lpstr>Metaphors  Similes and Metaphors bbc bitesize </vt:lpstr>
      <vt:lpstr>Sentence structure  Features of a text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Tales from other countires</dc:title>
  <dc:creator>Richard Alsop</dc:creator>
  <cp:lastModifiedBy>Richard Alsop</cp:lastModifiedBy>
  <cp:revision>12</cp:revision>
  <dcterms:created xsi:type="dcterms:W3CDTF">2020-03-27T09:53:22Z</dcterms:created>
  <dcterms:modified xsi:type="dcterms:W3CDTF">2020-04-20T09:36:32Z</dcterms:modified>
</cp:coreProperties>
</file>